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72" r:id="rId9"/>
    <p:sldId id="273" r:id="rId10"/>
    <p:sldId id="263" r:id="rId11"/>
    <p:sldId id="269" r:id="rId12"/>
    <p:sldId id="264" r:id="rId13"/>
    <p:sldId id="265" r:id="rId14"/>
    <p:sldId id="266" r:id="rId15"/>
    <p:sldId id="267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75"/>
      <c:perspective val="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процентах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Человеческий фактор (70%)</c:v>
                </c:pt>
                <c:pt idx="1">
                  <c:v>Взлом, вредоносное ПО (20%)</c:v>
                </c:pt>
                <c:pt idx="2">
                  <c:v>Факторы неантропогенной природы (10%)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FBF85-429C-4F1B-8D0E-E5F797E6FA06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B2136-2DAB-488B-A8C3-6A608DA86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5E17-68A1-48E2-9124-3C3E1F1FD00B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E1ED-186E-47E3-A83A-15A8BFA22C8B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C52B-DAC7-4AFB-ADFD-851606ED206C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3FE4F-BE94-4EF0-9A34-75404A47509D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18AA-2987-4488-BC3E-42C72EE71C6B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AEEA-0988-4242-9F5E-ADA02E44D057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91E6-CA71-4F75-92A6-A3A68257372F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2F306-D36D-4CA5-A1CE-BF0D3D9093F2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D251A-F151-48A8-A0DC-E83A2617E8B3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7A0A-9368-49C3-93A3-EAD733BE72C3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C8165-4666-42C9-BC18-37B31C921F37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1E8884-D93F-41EA-AE86-7CE7E5458B0D}" type="datetime1">
              <a:rPr lang="ru-RU" smtClean="0"/>
              <a:pPr/>
              <a:t>20.11.2009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0EE872-0D1C-4E71-B1E3-A605D9232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755777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Социальная инженерия: виды, принципы, защита</a:t>
            </a:r>
            <a:endParaRPr lang="ru-RU" sz="4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err="1" smtClean="0"/>
              <a:t>Шанта́ж</a:t>
            </a:r>
            <a:r>
              <a:rPr lang="ru-RU" dirty="0" smtClean="0"/>
              <a:t> (фр. </a:t>
            </a:r>
            <a:r>
              <a:rPr lang="ru-RU" dirty="0" err="1" smtClean="0"/>
              <a:t>chantage</a:t>
            </a:r>
            <a:r>
              <a:rPr lang="ru-RU" dirty="0" smtClean="0"/>
              <a:t>) — попытка вымогательства чужого имущества или разного рода уступок угрозой компрометирующих или клеветнических разоблачений.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 обратной социальной инженерии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643182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10" y="271462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Предложение помощи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2643182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357554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Отказ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2643182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43636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Создание проблемы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4143380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43636" y="42862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Ожидание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4143380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357554" y="42862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Просьба о помощи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4143380"/>
            <a:ext cx="25003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42910" y="42862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Достижение цели</a:t>
            </a:r>
            <a:endParaRPr lang="ru-RU" dirty="0"/>
          </a:p>
        </p:txBody>
      </p:sp>
      <p:cxnSp>
        <p:nvCxnSpPr>
          <p:cNvPr id="20" name="Прямая со стрелкой 19"/>
          <p:cNvCxnSpPr>
            <a:stCxn id="5" idx="3"/>
            <a:endCxn id="8" idx="1"/>
          </p:cNvCxnSpPr>
          <p:nvPr/>
        </p:nvCxnSpPr>
        <p:spPr>
          <a:xfrm>
            <a:off x="3071802" y="296465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3"/>
            <a:endCxn id="10" idx="1"/>
          </p:cNvCxnSpPr>
          <p:nvPr/>
        </p:nvCxnSpPr>
        <p:spPr>
          <a:xfrm>
            <a:off x="5786446" y="2964653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2"/>
            <a:endCxn id="13" idx="0"/>
          </p:cNvCxnSpPr>
          <p:nvPr/>
        </p:nvCxnSpPr>
        <p:spPr>
          <a:xfrm rot="5400000">
            <a:off x="6893735" y="371475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3" idx="1"/>
            <a:endCxn id="15" idx="3"/>
          </p:cNvCxnSpPr>
          <p:nvPr/>
        </p:nvCxnSpPr>
        <p:spPr>
          <a:xfrm rot="10800000">
            <a:off x="5786446" y="4464851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5" idx="1"/>
            <a:endCxn id="17" idx="3"/>
          </p:cNvCxnSpPr>
          <p:nvPr/>
        </p:nvCxnSpPr>
        <p:spPr>
          <a:xfrm rot="10800000">
            <a:off x="3071802" y="446485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техники </a:t>
            </a:r>
            <a:r>
              <a:rPr lang="ru-RU" dirty="0" err="1" smtClean="0"/>
              <a:t>социнженера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err="1" smtClean="0"/>
              <a:t>Претекстинг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err="1" smtClean="0"/>
              <a:t>Фишинг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Троянский конь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Дорожное яблоко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err="1" smtClean="0"/>
              <a:t>Кви</a:t>
            </a:r>
            <a:r>
              <a:rPr lang="ru-RU" dirty="0" smtClean="0"/>
              <a:t> про </a:t>
            </a:r>
            <a:r>
              <a:rPr lang="ru-RU" dirty="0" err="1" smtClean="0"/>
              <a:t>кво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err="1" smtClean="0"/>
              <a:t>фишинга</a:t>
            </a:r>
            <a:r>
              <a:rPr lang="ru-RU" dirty="0" smtClean="0"/>
              <a:t> №1</a:t>
            </a:r>
            <a:endParaRPr lang="ru-RU" dirty="0"/>
          </a:p>
        </p:txBody>
      </p:sp>
      <p:pic>
        <p:nvPicPr>
          <p:cNvPr id="4" name="Содержимое 3" descr="Phishing03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142984"/>
            <a:ext cx="5143536" cy="498317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err="1" smtClean="0"/>
              <a:t>фишинга</a:t>
            </a:r>
            <a:r>
              <a:rPr lang="ru-RU" dirty="0" smtClean="0"/>
              <a:t> №2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Содержимое 6" descr="11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9000" y="2043112"/>
            <a:ext cx="7366000" cy="3822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341204"/>
            <a:ext cx="4643470" cy="623106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51620"/>
            <a:ext cx="4929222" cy="649209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</a:t>
            </a:r>
            <a:r>
              <a:rPr lang="ru-RU" dirty="0" smtClean="0"/>
              <a:t>эффективности социальной инженерии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51128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/>
              <a:t>Социальная </a:t>
            </a:r>
            <a:r>
              <a:rPr lang="ru-RU" sz="3200" b="1" dirty="0"/>
              <a:t>инженерия </a:t>
            </a:r>
            <a:r>
              <a:rPr lang="ru-RU" sz="3200" dirty="0"/>
              <a:t>— совокупность подходов в прикладных социальных науках, </a:t>
            </a:r>
            <a:r>
              <a:rPr lang="ru-RU" sz="3200" dirty="0" smtClean="0"/>
              <a:t>ориентированных на</a:t>
            </a:r>
            <a:r>
              <a:rPr lang="ru-RU" sz="3200" dirty="0"/>
              <a:t>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изменение </a:t>
            </a:r>
            <a:r>
              <a:rPr lang="ru-RU" dirty="0"/>
              <a:t>поведения и установок людей;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/>
              <a:t>решение социальных проблем;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/>
              <a:t>адаптацию социальных институтов к изменяющимся условиям;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/>
              <a:t>сохранение социальной активности</a:t>
            </a:r>
            <a:r>
              <a:rPr lang="ru-RU" dirty="0" smtClean="0"/>
              <a:t>.</a:t>
            </a:r>
            <a:endParaRPr lang="ru-RU" sz="18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Угрозы безопасности ИС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Атаки с использованием социальной инженерии используют: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Безответственность</a:t>
            </a:r>
          </a:p>
          <a:p>
            <a:r>
              <a:rPr lang="ru-RU" dirty="0" smtClean="0"/>
              <a:t>Гордыню</a:t>
            </a:r>
          </a:p>
          <a:p>
            <a:r>
              <a:rPr lang="ru-RU" dirty="0" smtClean="0"/>
              <a:t>Любопытство</a:t>
            </a:r>
          </a:p>
          <a:p>
            <a:r>
              <a:rPr lang="ru-RU" dirty="0" smtClean="0"/>
              <a:t>Услужливость</a:t>
            </a:r>
          </a:p>
          <a:p>
            <a:r>
              <a:rPr lang="ru-RU" dirty="0" smtClean="0"/>
              <a:t>Симпатию</a:t>
            </a:r>
          </a:p>
          <a:p>
            <a:r>
              <a:rPr lang="ru-RU" dirty="0" smtClean="0"/>
              <a:t>Корысть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357166"/>
            <a:ext cx="350046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488" y="50004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Атака с использованием социальной инженерии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1857364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928794" y="200024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Прямые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5008" y="1785926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786446" y="192880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Обратные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3429000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857356" y="4572008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71868" y="3429000"/>
            <a:ext cx="192882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42910" y="350043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Введение в заблуждение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928794" y="478632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Шантаж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643306" y="364331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Спам</a:t>
            </a:r>
            <a:endParaRPr lang="ru-RU" dirty="0"/>
          </a:p>
        </p:txBody>
      </p:sp>
      <p:cxnSp>
        <p:nvCxnSpPr>
          <p:cNvPr id="34" name="Прямая со стрелкой 33"/>
          <p:cNvCxnSpPr>
            <a:stCxn id="7" idx="2"/>
            <a:endCxn id="9" idx="0"/>
          </p:cNvCxnSpPr>
          <p:nvPr/>
        </p:nvCxnSpPr>
        <p:spPr>
          <a:xfrm rot="5400000">
            <a:off x="3393273" y="714356"/>
            <a:ext cx="571504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7" idx="2"/>
            <a:endCxn id="21" idx="0"/>
          </p:cNvCxnSpPr>
          <p:nvPr/>
        </p:nvCxnSpPr>
        <p:spPr>
          <a:xfrm rot="16200000" flipH="1">
            <a:off x="5357818" y="464323"/>
            <a:ext cx="500066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9" idx="2"/>
            <a:endCxn id="23" idx="0"/>
          </p:cNvCxnSpPr>
          <p:nvPr/>
        </p:nvCxnSpPr>
        <p:spPr>
          <a:xfrm rot="5400000">
            <a:off x="1785918" y="2393149"/>
            <a:ext cx="785818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9" idx="2"/>
            <a:endCxn id="24" idx="0"/>
          </p:cNvCxnSpPr>
          <p:nvPr/>
        </p:nvCxnSpPr>
        <p:spPr>
          <a:xfrm rot="5400000">
            <a:off x="1857356" y="3607595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9" idx="2"/>
            <a:endCxn id="25" idx="0"/>
          </p:cNvCxnSpPr>
          <p:nvPr/>
        </p:nvCxnSpPr>
        <p:spPr>
          <a:xfrm rot="16200000" flipH="1">
            <a:off x="3286116" y="2178835"/>
            <a:ext cx="785818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Введение в заблуждение подразумевает: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Отъём чего-либо (деньги, ПО, носителей информации)</a:t>
            </a:r>
          </a:p>
          <a:p>
            <a:r>
              <a:rPr lang="ru-RU" dirty="0" smtClean="0"/>
              <a:t>Уход от ответственности</a:t>
            </a:r>
          </a:p>
          <a:p>
            <a:r>
              <a:rPr lang="ru-RU" dirty="0" smtClean="0"/>
              <a:t>Несанкционированный доступ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207170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Спам - рассылка коммерческой, политической и иной рекламы или иного вида сообщений лицам, не выражавшим желания их получать.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Страны-источники спама</a:t>
            </a:r>
            <a:endParaRPr lang="ru-RU" dirty="0"/>
          </a:p>
        </p:txBody>
      </p:sp>
      <p:pic>
        <p:nvPicPr>
          <p:cNvPr id="5" name="Содержимое 4" descr="namestn_spam_report0910_pic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6375" y="2049462"/>
            <a:ext cx="6191250" cy="3810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Тематика спама в октябре 2009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E872-0D1C-4E71-B1E3-A605D9232DF2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9" name="Содержимое 8" descr="namestn_spam_report0910_pic0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000240"/>
            <a:ext cx="7004070" cy="350203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495</TotalTime>
  <Words>193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Социальная инженерия: виды, принципы, защита</vt:lpstr>
      <vt:lpstr> Социальная инженерия — совокупность подходов в прикладных социальных науках, ориентированных на: </vt:lpstr>
      <vt:lpstr>Угрозы безопасности ИС</vt:lpstr>
      <vt:lpstr>Атаки с использованием социальной инженерии используют:</vt:lpstr>
      <vt:lpstr>Слайд 5</vt:lpstr>
      <vt:lpstr>Введение в заблуждение подразумевает:</vt:lpstr>
      <vt:lpstr>Слайд 7</vt:lpstr>
      <vt:lpstr>Страны-источники спама</vt:lpstr>
      <vt:lpstr>Тематика спама в октябре 2009</vt:lpstr>
      <vt:lpstr>Слайд 10</vt:lpstr>
      <vt:lpstr>Принцип обратной социальной инженерии</vt:lpstr>
      <vt:lpstr>Основные техники социнженера:</vt:lpstr>
      <vt:lpstr>Пример фишинга №1</vt:lpstr>
      <vt:lpstr>Пример фишинга №2</vt:lpstr>
      <vt:lpstr>Слайд 15</vt:lpstr>
      <vt:lpstr>Слайд 16</vt:lpstr>
      <vt:lpstr>Пример эффективности социальной инженерии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инженерия: виды, принципы, защита</dc:title>
  <dc:creator>Сэм_и_Паха</dc:creator>
  <cp:lastModifiedBy>Сэм_и_Паха</cp:lastModifiedBy>
  <cp:revision>42</cp:revision>
  <dcterms:created xsi:type="dcterms:W3CDTF">2009-11-12T08:26:10Z</dcterms:created>
  <dcterms:modified xsi:type="dcterms:W3CDTF">2009-11-19T22:57:13Z</dcterms:modified>
</cp:coreProperties>
</file>