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81" r:id="rId2"/>
    <p:sldId id="282" r:id="rId3"/>
    <p:sldId id="283" r:id="rId4"/>
    <p:sldId id="284" r:id="rId5"/>
    <p:sldId id="257" r:id="rId6"/>
    <p:sldId id="258" r:id="rId7"/>
    <p:sldId id="260" r:id="rId8"/>
    <p:sldId id="259" r:id="rId9"/>
    <p:sldId id="261" r:id="rId10"/>
    <p:sldId id="262" r:id="rId11"/>
    <p:sldId id="264" r:id="rId12"/>
    <p:sldId id="263" r:id="rId13"/>
    <p:sldId id="265" r:id="rId14"/>
    <p:sldId id="266" r:id="rId15"/>
    <p:sldId id="285" r:id="rId16"/>
    <p:sldId id="286" r:id="rId17"/>
    <p:sldId id="267"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8" autoAdjust="0"/>
  </p:normalViewPr>
  <p:slideViewPr>
    <p:cSldViewPr>
      <p:cViewPr varScale="1">
        <p:scale>
          <a:sx n="72" d="100"/>
          <a:sy n="72" d="100"/>
        </p:scale>
        <p:origin x="-11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C1791E-4130-41F4-8657-7BD6804BB6F6}" type="datetimeFigureOut">
              <a:rPr lang="ru-RU" smtClean="0"/>
              <a:pPr/>
              <a:t>16.03.2010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564F56-F56D-4910-9EFD-8C0AACD5F40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B2F5BF7F-2E5C-45A5-8298-B5130A1F0108}" type="datetimeFigureOut">
              <a:rPr lang="ru-RU" smtClean="0"/>
              <a:pPr/>
              <a:t>16.03.2010</a:t>
            </a:fld>
            <a:endParaRPr lang="ru-RU" dirty="0"/>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dirty="0"/>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F137F60-7069-4844-A84A-12E410C01CB1}"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F5BF7F-2E5C-45A5-8298-B5130A1F0108}" type="datetimeFigureOut">
              <a:rPr lang="ru-RU" smtClean="0"/>
              <a:pPr/>
              <a:t>16.03.2010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F137F60-7069-4844-A84A-12E410C01CB1}"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2F5BF7F-2E5C-45A5-8298-B5130A1F0108}" type="datetimeFigureOut">
              <a:rPr lang="ru-RU" smtClean="0"/>
              <a:pPr/>
              <a:t>16.03.2010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F137F60-7069-4844-A84A-12E410C01CB1}"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B2F5BF7F-2E5C-45A5-8298-B5130A1F0108}" type="datetimeFigureOut">
              <a:rPr lang="ru-RU" smtClean="0"/>
              <a:pPr/>
              <a:t>16.03.2010</a:t>
            </a:fld>
            <a:endParaRPr lang="ru-RU" dirty="0"/>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dirty="0"/>
          </a:p>
        </p:txBody>
      </p:sp>
      <p:sp>
        <p:nvSpPr>
          <p:cNvPr id="6" name="Номер слайда 5"/>
          <p:cNvSpPr>
            <a:spLocks noGrp="1"/>
          </p:cNvSpPr>
          <p:nvPr>
            <p:ph type="sldNum" sz="quarter" idx="12"/>
          </p:nvPr>
        </p:nvSpPr>
        <p:spPr/>
        <p:txBody>
          <a:bodyPr/>
          <a:lstStyle/>
          <a:p>
            <a:fld id="{CF137F60-7069-4844-A84A-12E410C01CB1}"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Дата 3"/>
          <p:cNvSpPr>
            <a:spLocks noGrp="1"/>
          </p:cNvSpPr>
          <p:nvPr>
            <p:ph type="dt" sz="half" idx="10"/>
          </p:nvPr>
        </p:nvSpPr>
        <p:spPr>
          <a:xfrm>
            <a:off x="6955632" y="6477000"/>
            <a:ext cx="2133600" cy="304800"/>
          </a:xfrm>
        </p:spPr>
        <p:txBody>
          <a:bodyPr/>
          <a:lstStyle/>
          <a:p>
            <a:fld id="{B2F5BF7F-2E5C-45A5-8298-B5130A1F0108}" type="datetimeFigureOut">
              <a:rPr lang="ru-RU" smtClean="0"/>
              <a:pPr/>
              <a:t>16.03.2010</a:t>
            </a:fld>
            <a:endParaRPr lang="ru-RU" dirty="0"/>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dirty="0"/>
          </a:p>
        </p:txBody>
      </p:sp>
      <p:sp>
        <p:nvSpPr>
          <p:cNvPr id="6" name="Номер слайда 5"/>
          <p:cNvSpPr>
            <a:spLocks noGrp="1"/>
          </p:cNvSpPr>
          <p:nvPr>
            <p:ph type="sldNum" sz="quarter" idx="12"/>
          </p:nvPr>
        </p:nvSpPr>
        <p:spPr>
          <a:xfrm>
            <a:off x="8451056" y="809624"/>
            <a:ext cx="502920" cy="300831"/>
          </a:xfrm>
        </p:spPr>
        <p:txBody>
          <a:bodyPr/>
          <a:lstStyle/>
          <a:p>
            <a:fld id="{CF137F60-7069-4844-A84A-12E410C01CB1}" type="slidenum">
              <a:rPr lang="ru-RU" smtClean="0"/>
              <a:pPr/>
              <a:t>‹#›</a:t>
            </a:fld>
            <a:endParaRPr lang="ru-RU" dirty="0"/>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B2F5BF7F-2E5C-45A5-8298-B5130A1F0108}" type="datetimeFigureOut">
              <a:rPr lang="ru-RU" smtClean="0"/>
              <a:pPr/>
              <a:t>16.03.2010</a:t>
            </a:fld>
            <a:endParaRPr lang="ru-RU" dirty="0"/>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dirty="0"/>
          </a:p>
        </p:txBody>
      </p:sp>
      <p:sp>
        <p:nvSpPr>
          <p:cNvPr id="7" name="Номер слайда 6"/>
          <p:cNvSpPr>
            <a:spLocks noGrp="1"/>
          </p:cNvSpPr>
          <p:nvPr>
            <p:ph type="sldNum" sz="quarter" idx="12"/>
          </p:nvPr>
        </p:nvSpPr>
        <p:spPr>
          <a:xfrm>
            <a:off x="7589520" y="6480969"/>
            <a:ext cx="502920" cy="301752"/>
          </a:xfrm>
        </p:spPr>
        <p:txBody>
          <a:bodyPr/>
          <a:lstStyle/>
          <a:p>
            <a:fld id="{CF137F60-7069-4844-A84A-12E410C01CB1}"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B2F5BF7F-2E5C-45A5-8298-B5130A1F0108}" type="datetimeFigureOut">
              <a:rPr lang="ru-RU" smtClean="0"/>
              <a:pPr/>
              <a:t>16.03.2010</a:t>
            </a:fld>
            <a:endParaRPr lang="ru-RU" dirty="0"/>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dirty="0"/>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CF137F60-7069-4844-A84A-12E410C01CB1}"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2F5BF7F-2E5C-45A5-8298-B5130A1F0108}" type="datetimeFigureOut">
              <a:rPr lang="ru-RU" smtClean="0"/>
              <a:pPr/>
              <a:t>16.03.2010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CF137F60-7069-4844-A84A-12E410C01CB1}"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B2F5BF7F-2E5C-45A5-8298-B5130A1F0108}" type="datetimeFigureOut">
              <a:rPr lang="ru-RU" smtClean="0"/>
              <a:pPr/>
              <a:t>16.03.2010</a:t>
            </a:fld>
            <a:endParaRPr lang="ru-RU" dirty="0"/>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dirty="0"/>
          </a:p>
        </p:txBody>
      </p:sp>
      <p:sp>
        <p:nvSpPr>
          <p:cNvPr id="4" name="Номер слайда 3"/>
          <p:cNvSpPr>
            <a:spLocks noGrp="1"/>
          </p:cNvSpPr>
          <p:nvPr>
            <p:ph type="sldNum" sz="quarter" idx="12"/>
          </p:nvPr>
        </p:nvSpPr>
        <p:spPr>
          <a:xfrm>
            <a:off x="7589520" y="6480969"/>
            <a:ext cx="502920" cy="301752"/>
          </a:xfrm>
        </p:spPr>
        <p:txBody>
          <a:bodyPr/>
          <a:lstStyle/>
          <a:p>
            <a:fld id="{CF137F60-7069-4844-A84A-12E410C01CB1}"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B2F5BF7F-2E5C-45A5-8298-B5130A1F0108}" type="datetimeFigureOut">
              <a:rPr lang="ru-RU" smtClean="0"/>
              <a:pPr/>
              <a:t>16.03.2010</a:t>
            </a:fld>
            <a:endParaRPr lang="ru-RU" dirty="0"/>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CF137F60-7069-4844-A84A-12E410C01CB1}"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B2F5BF7F-2E5C-45A5-8298-B5130A1F0108}" type="datetimeFigureOut">
              <a:rPr lang="ru-RU" smtClean="0"/>
              <a:pPr/>
              <a:t>16.03.2010</a:t>
            </a:fld>
            <a:endParaRPr lang="ru-RU" dirty="0"/>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dirty="0"/>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CF137F60-7069-4844-A84A-12E410C01CB1}"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2F5BF7F-2E5C-45A5-8298-B5130A1F0108}" type="datetimeFigureOut">
              <a:rPr lang="ru-RU" smtClean="0"/>
              <a:pPr/>
              <a:t>16.03.2010</a:t>
            </a:fld>
            <a:endParaRPr lang="ru-RU" dirty="0"/>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dirty="0"/>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F137F60-7069-4844-A84A-12E410C01CB1}"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9.xml"/><Relationship Id="rId4" Type="http://schemas.openxmlformats.org/officeDocument/2006/relationships/slide" Target="slide11.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6.png"/><Relationship Id="rId7" Type="http://schemas.openxmlformats.org/officeDocument/2006/relationships/slide" Target="slide12.xml"/><Relationship Id="rId2" Type="http://schemas.openxmlformats.org/officeDocument/2006/relationships/hyperlink" Target="http://ru.wikipedia.org/wiki/%D0%A4%D0%B0%D0%B9%D0%BB:PythagoreanDerivation.svg" TargetMode="Externa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slide" Target="slide14.xml"/></Relationships>
</file>

<file path=ppt/slides/_rels/slide14.xml.rels><?xml version="1.0" encoding="UTF-8" standalone="yes"?>
<Relationships xmlns="http://schemas.openxmlformats.org/package/2006/relationships"><Relationship Id="rId3" Type="http://schemas.openxmlformats.org/officeDocument/2006/relationships/image" Target="http://upload.wikimedia.org/math/9/7/9/979fa721f66768bb7aac9fd9a3c54720.png" TargetMode="External"/><Relationship Id="rId2" Type="http://schemas.openxmlformats.org/officeDocument/2006/relationships/image" Target="../media/image20.gif"/><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13.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slide" Target="slide15.xml"/><Relationship Id="rId5" Type="http://schemas.openxmlformats.org/officeDocument/2006/relationships/slide" Target="slide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slide" Target="slide2.xml"/><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5.xml"/><Relationship Id="rId7" Type="http://schemas.openxmlformats.org/officeDocument/2006/relationships/slide" Target="slide12.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slide" Target="slide10.xml"/><Relationship Id="rId11" Type="http://schemas.openxmlformats.org/officeDocument/2006/relationships/slide" Target="slide1.xml"/><Relationship Id="rId5" Type="http://schemas.openxmlformats.org/officeDocument/2006/relationships/slide" Target="slide9.xml"/><Relationship Id="rId10" Type="http://schemas.openxmlformats.org/officeDocument/2006/relationships/slide" Target="slide17.xml"/><Relationship Id="rId4" Type="http://schemas.openxmlformats.org/officeDocument/2006/relationships/slide" Target="slide7.xml"/><Relationship Id="rId9" Type="http://schemas.openxmlformats.org/officeDocument/2006/relationships/slide" Target="slide15.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5.png"/><Relationship Id="rId7" Type="http://schemas.openxmlformats.org/officeDocument/2006/relationships/slide" Target="slide6.xm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 Target="slide8.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slide" Target="slide7.xml"/></Relationships>
</file>

<file path=ppt/slides/_rels/slide9.xml.rels><?xml version="1.0" encoding="UTF-8" standalone="yes"?>
<Relationships xmlns="http://schemas.openxmlformats.org/package/2006/relationships"><Relationship Id="rId8" Type="http://schemas.openxmlformats.org/officeDocument/2006/relationships/image" Target="http://upload.wikimedia.org/math/d/2/7/d27418ae24c96dff9dce9f7d48c49355.png" TargetMode="External"/><Relationship Id="rId3" Type="http://schemas.openxmlformats.org/officeDocument/2006/relationships/image" Target="../media/image10.gif"/><Relationship Id="rId7" Type="http://schemas.openxmlformats.org/officeDocument/2006/relationships/image" Target="../media/image12.gif"/><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http://upload.wikimedia.org/math/3/5/0/350816656d25f13dde94361fed59fe6d.png" TargetMode="External"/><Relationship Id="rId5" Type="http://schemas.openxmlformats.org/officeDocument/2006/relationships/image" Target="../media/image11.gif"/><Relationship Id="rId10" Type="http://schemas.openxmlformats.org/officeDocument/2006/relationships/slide" Target="slide2.xml"/><Relationship Id="rId4" Type="http://schemas.openxmlformats.org/officeDocument/2006/relationships/image" Target="http://upload.wikimedia.org/math/b/3/8/b38dc7196d9270edd4657f6fb32c6b48.png" TargetMode="External"/><Relationship Id="rId9"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73962" y="-71462"/>
            <a:ext cx="8412880" cy="1107996"/>
          </a:xfrm>
          <a:prstGeom prst="rect">
            <a:avLst/>
          </a:prstGeom>
          <a:noFill/>
        </p:spPr>
        <p:txBody>
          <a:bodyPr wrap="none" lIns="91440" tIns="45720" rIns="91440" bIns="45720">
            <a:spAutoFit/>
          </a:bodyPr>
          <a:lstStyle/>
          <a:p>
            <a:pPr algn="ctr"/>
            <a:r>
              <a:rPr lang="ru-RU" sz="6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latin typeface="Comic Sans MS" pitchFamily="66" charset="0"/>
              </a:rPr>
              <a:t>Теорема Пифагора</a:t>
            </a:r>
            <a:endParaRPr lang="ru-RU" sz="6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latin typeface="Comic Sans MS" pitchFamily="66" charset="0"/>
            </a:endParaRPr>
          </a:p>
        </p:txBody>
      </p:sp>
      <p:pic>
        <p:nvPicPr>
          <p:cNvPr id="2051" name="Picture 3" descr="Right triangle blue.png"/>
          <p:cNvPicPr>
            <a:picLocks noChangeAspect="1" noChangeArrowheads="1"/>
          </p:cNvPicPr>
          <p:nvPr/>
        </p:nvPicPr>
        <p:blipFill>
          <a:blip r:embed="rId2"/>
          <a:srcRect/>
          <a:stretch>
            <a:fillRect/>
          </a:stretch>
        </p:blipFill>
        <p:spPr bwMode="auto">
          <a:xfrm>
            <a:off x="142844" y="1857364"/>
            <a:ext cx="3676841" cy="4033852"/>
          </a:xfrm>
          <a:prstGeom prst="rect">
            <a:avLst/>
          </a:prstGeom>
          <a:noFill/>
          <a:ln w="9525">
            <a:noFill/>
            <a:miter lim="800000"/>
            <a:headEnd/>
            <a:tailEnd/>
          </a:ln>
        </p:spPr>
      </p:pic>
      <p:sp>
        <p:nvSpPr>
          <p:cNvPr id="6" name="TextBox 5"/>
          <p:cNvSpPr txBox="1"/>
          <p:nvPr/>
        </p:nvSpPr>
        <p:spPr>
          <a:xfrm>
            <a:off x="4071934" y="1671001"/>
            <a:ext cx="4643470" cy="4401205"/>
          </a:xfrm>
          <a:prstGeom prst="rect">
            <a:avLst/>
          </a:prstGeom>
          <a:noFill/>
        </p:spPr>
        <p:txBody>
          <a:bodyPr wrap="square" rtlCol="0">
            <a:spAutoFit/>
          </a:bodyPr>
          <a:lstStyle/>
          <a:p>
            <a:r>
              <a:rPr lang="ru-RU" sz="2800" b="1" u="sng" dirty="0" smtClean="0">
                <a:solidFill>
                  <a:schemeClr val="accent2">
                    <a:lumMod val="60000"/>
                    <a:lumOff val="40000"/>
                  </a:schemeClr>
                </a:solidFill>
                <a:latin typeface="Comic Sans MS" pitchFamily="66" charset="0"/>
              </a:rPr>
              <a:t>Теорема Пифагора </a:t>
            </a:r>
            <a:r>
              <a:rPr lang="ru-RU" sz="2800" b="1" dirty="0" smtClean="0">
                <a:solidFill>
                  <a:schemeClr val="accent2">
                    <a:lumMod val="60000"/>
                    <a:lumOff val="40000"/>
                  </a:schemeClr>
                </a:solidFill>
                <a:latin typeface="Comic Sans MS" pitchFamily="66" charset="0"/>
              </a:rPr>
              <a:t>- одна из основополагающих теорем евклидовой геометрии, устанавливающая соотношение между сторонами прямоугольного треугольника</a:t>
            </a:r>
            <a:endParaRPr lang="ru-RU" sz="2800" b="1" dirty="0">
              <a:solidFill>
                <a:schemeClr val="accent2">
                  <a:lumMod val="60000"/>
                  <a:lumOff val="40000"/>
                </a:schemeClr>
              </a:solidFill>
              <a:latin typeface="Comic Sans MS" pitchFamily="66" charset="0"/>
            </a:endParaRPr>
          </a:p>
        </p:txBody>
      </p:sp>
      <p:sp>
        <p:nvSpPr>
          <p:cNvPr id="7" name="Стрелка вправо 6">
            <a:hlinkClick r:id="rId3" action="ppaction://hlinksldjump"/>
          </p:cNvPr>
          <p:cNvSpPr/>
          <p:nvPr/>
        </p:nvSpPr>
        <p:spPr>
          <a:xfrm>
            <a:off x="8215306" y="5572140"/>
            <a:ext cx="928694"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latin typeface="Comic Sans MS" pitchFamily="66"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checkerboard(across)">
                                      <p:cBhvr>
                                        <p:cTn id="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5500" y="-24"/>
            <a:ext cx="4915128" cy="523220"/>
          </a:xfrm>
          <a:prstGeom prst="rect">
            <a:avLst/>
          </a:prstGeom>
        </p:spPr>
        <p:txBody>
          <a:bodyPr wrap="none">
            <a:spAutoFit/>
          </a:bodyPr>
          <a:lstStyle/>
          <a:p>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-Доказательство Евклида </a:t>
            </a:r>
            <a:endParaRPr lang="ru-RU" sz="2800" dirty="0"/>
          </a:p>
        </p:txBody>
      </p:sp>
      <p:pic>
        <p:nvPicPr>
          <p:cNvPr id="20481" name="Picture 1" descr="400px-Teorema_de_Pit%C3%A1goras"/>
          <p:cNvPicPr>
            <a:picLocks noChangeAspect="1" noChangeArrowheads="1"/>
          </p:cNvPicPr>
          <p:nvPr/>
        </p:nvPicPr>
        <p:blipFill>
          <a:blip r:embed="rId2"/>
          <a:srcRect/>
          <a:stretch>
            <a:fillRect/>
          </a:stretch>
        </p:blipFill>
        <p:spPr bwMode="auto">
          <a:xfrm>
            <a:off x="71406" y="642918"/>
            <a:ext cx="3143272" cy="3347585"/>
          </a:xfrm>
          <a:prstGeom prst="rect">
            <a:avLst/>
          </a:prstGeom>
          <a:noFill/>
          <a:ln w="9525">
            <a:noFill/>
            <a:miter lim="800000"/>
            <a:headEnd/>
            <a:tailEnd/>
          </a:ln>
        </p:spPr>
      </p:pic>
      <p:pic>
        <p:nvPicPr>
          <p:cNvPr id="20482" name="Picture 2" descr="Pythagorasanimation"/>
          <p:cNvPicPr>
            <a:picLocks noChangeAspect="1" noChangeArrowheads="1"/>
          </p:cNvPicPr>
          <p:nvPr/>
        </p:nvPicPr>
        <p:blipFill>
          <a:blip r:embed="rId3"/>
          <a:srcRect/>
          <a:stretch>
            <a:fillRect/>
          </a:stretch>
        </p:blipFill>
        <p:spPr bwMode="auto">
          <a:xfrm>
            <a:off x="500034" y="4281814"/>
            <a:ext cx="2357454" cy="2433334"/>
          </a:xfrm>
          <a:prstGeom prst="rect">
            <a:avLst/>
          </a:prstGeom>
          <a:noFill/>
          <a:ln w="9525">
            <a:noFill/>
            <a:miter lim="800000"/>
            <a:headEnd/>
            <a:tailEnd/>
          </a:ln>
        </p:spPr>
      </p:pic>
      <p:sp>
        <p:nvSpPr>
          <p:cNvPr id="6" name="TextBox 5"/>
          <p:cNvSpPr txBox="1"/>
          <p:nvPr/>
        </p:nvSpPr>
        <p:spPr>
          <a:xfrm>
            <a:off x="4000496" y="500042"/>
            <a:ext cx="5143504" cy="6463308"/>
          </a:xfrm>
          <a:prstGeom prst="rect">
            <a:avLst/>
          </a:prstGeom>
          <a:noFill/>
        </p:spPr>
        <p:txBody>
          <a:bodyPr wrap="square" rtlCol="0">
            <a:spAutoFit/>
          </a:bodyPr>
          <a:lstStyle/>
          <a:p>
            <a:r>
              <a:rPr lang="ru-RU" dirty="0" smtClean="0">
                <a:solidFill>
                  <a:schemeClr val="accent2">
                    <a:lumMod val="60000"/>
                    <a:lumOff val="40000"/>
                  </a:schemeClr>
                </a:solidFill>
                <a:latin typeface="Comic Sans MS" pitchFamily="66" charset="0"/>
              </a:rPr>
              <a:t>Идея доказательства: попробовать доказать, что половина площади квадрата, построенного на гипотенузе, равна сумме половин площадей квадратов, построенных на катетах, а тогда и площади большого и двух малых квадратов равны.</a:t>
            </a:r>
          </a:p>
          <a:p>
            <a:pPr algn="ctr"/>
            <a:r>
              <a:rPr lang="ru-RU" u="sng" dirty="0" smtClean="0">
                <a:solidFill>
                  <a:schemeClr val="accent2">
                    <a:lumMod val="60000"/>
                    <a:lumOff val="40000"/>
                  </a:schemeClr>
                </a:solidFill>
                <a:latin typeface="Comic Sans MS" pitchFamily="66" charset="0"/>
              </a:rPr>
              <a:t>Доказательство:</a:t>
            </a:r>
          </a:p>
          <a:p>
            <a:r>
              <a:rPr lang="ru-RU" dirty="0" smtClean="0">
                <a:solidFill>
                  <a:schemeClr val="accent2">
                    <a:lumMod val="60000"/>
                    <a:lumOff val="40000"/>
                  </a:schemeClr>
                </a:solidFill>
                <a:latin typeface="Comic Sans MS" pitchFamily="66" charset="0"/>
              </a:rPr>
              <a:t>Рассмотрим чертеж. На нём мы построили квадраты на сторонах прямоугольного треугольника и провели из вершины прямого угла С луч s перпендикулярно гипотенузе AB, он рассекает квадрат ABIK, построенный на гипотенузе, на два прямоугольника — BHJI и HAKJ соответственно. Оказывается, что площади данных прямоугольников в точности равны площадям квадратов, построенных на соответствующих катетах.</a:t>
            </a:r>
          </a:p>
          <a:p>
            <a:r>
              <a:rPr lang="ru-RU" dirty="0" smtClean="0">
                <a:solidFill>
                  <a:schemeClr val="accent2">
                    <a:lumMod val="60000"/>
                    <a:lumOff val="40000"/>
                  </a:schemeClr>
                </a:solidFill>
                <a:latin typeface="Comic Sans MS" pitchFamily="66" charset="0"/>
              </a:rPr>
              <a:t>Докажем, что площадь квадрата DECA равна площади прямоугольника AHJK Для этого воспользуемся вспомогательным наблюдением:</a:t>
            </a:r>
          </a:p>
          <a:p>
            <a:endParaRPr lang="ru-RU" u="sng" dirty="0">
              <a:solidFill>
                <a:schemeClr val="accent2">
                  <a:lumMod val="60000"/>
                  <a:lumOff val="40000"/>
                </a:schemeClr>
              </a:solidFill>
              <a:latin typeface="Comic Sans MS" pitchFamily="66" charset="0"/>
            </a:endParaRPr>
          </a:p>
        </p:txBody>
      </p:sp>
      <p:sp>
        <p:nvSpPr>
          <p:cNvPr id="7" name="TextBox 6"/>
          <p:cNvSpPr txBox="1"/>
          <p:nvPr/>
        </p:nvSpPr>
        <p:spPr>
          <a:xfrm>
            <a:off x="857224" y="428604"/>
            <a:ext cx="3714776" cy="369332"/>
          </a:xfrm>
          <a:prstGeom prst="rect">
            <a:avLst/>
          </a:prstGeom>
          <a:noFill/>
        </p:spPr>
        <p:txBody>
          <a:bodyPr wrap="square" rtlCol="0">
            <a:spAutoFit/>
          </a:bodyPr>
          <a:lstStyle/>
          <a:p>
            <a:r>
              <a:rPr lang="ru-RU" u="sng" dirty="0" smtClean="0">
                <a:solidFill>
                  <a:schemeClr val="accent2">
                    <a:lumMod val="60000"/>
                    <a:lumOff val="40000"/>
                  </a:schemeClr>
                </a:solidFill>
                <a:latin typeface="Comic Sans MS" pitchFamily="66" charset="0"/>
              </a:rPr>
              <a:t>Чертёж</a:t>
            </a:r>
            <a:endParaRPr lang="ru-RU" u="sng" dirty="0">
              <a:solidFill>
                <a:schemeClr val="accent2">
                  <a:lumMod val="60000"/>
                  <a:lumOff val="40000"/>
                </a:schemeClr>
              </a:solidFill>
              <a:latin typeface="Comic Sans MS" pitchFamily="66" charset="0"/>
            </a:endParaRPr>
          </a:p>
        </p:txBody>
      </p:sp>
      <p:sp>
        <p:nvSpPr>
          <p:cNvPr id="8" name="TextBox 7"/>
          <p:cNvSpPr txBox="1"/>
          <p:nvPr/>
        </p:nvSpPr>
        <p:spPr>
          <a:xfrm>
            <a:off x="1000100" y="3857628"/>
            <a:ext cx="2857520" cy="369332"/>
          </a:xfrm>
          <a:prstGeom prst="rect">
            <a:avLst/>
          </a:prstGeom>
          <a:noFill/>
        </p:spPr>
        <p:txBody>
          <a:bodyPr wrap="square" rtlCol="0">
            <a:spAutoFit/>
          </a:bodyPr>
          <a:lstStyle/>
          <a:p>
            <a:r>
              <a:rPr lang="ru-RU" u="sng" dirty="0" smtClean="0">
                <a:solidFill>
                  <a:schemeClr val="accent2">
                    <a:lumMod val="60000"/>
                    <a:lumOff val="40000"/>
                  </a:schemeClr>
                </a:solidFill>
                <a:latin typeface="Comic Sans MS" pitchFamily="66" charset="0"/>
              </a:rPr>
              <a:t>Рисунок</a:t>
            </a:r>
            <a:endParaRPr lang="ru-RU" u="sng" dirty="0">
              <a:solidFill>
                <a:schemeClr val="accent2">
                  <a:lumMod val="60000"/>
                  <a:lumOff val="40000"/>
                </a:schemeClr>
              </a:solidFill>
              <a:latin typeface="Comic Sans MS" pitchFamily="66" charset="0"/>
            </a:endParaRPr>
          </a:p>
        </p:txBody>
      </p:sp>
      <p:sp>
        <p:nvSpPr>
          <p:cNvPr id="10" name="Стрелка вправо 9">
            <a:hlinkClick r:id="rId4" action="ppaction://hlinksldjump"/>
          </p:cNvPr>
          <p:cNvSpPr/>
          <p:nvPr/>
        </p:nvSpPr>
        <p:spPr>
          <a:xfrm>
            <a:off x="8143900" y="71438"/>
            <a:ext cx="857256" cy="5000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Стрелка влево 10">
            <a:hlinkClick r:id="rId5" action="ppaction://hlinksldjump"/>
          </p:cNvPr>
          <p:cNvSpPr/>
          <p:nvPr/>
        </p:nvSpPr>
        <p:spPr>
          <a:xfrm>
            <a:off x="7000892" y="71438"/>
            <a:ext cx="857256" cy="5000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6"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400px-Teorema_de_Pit%C3%A1goras"/>
          <p:cNvPicPr>
            <a:picLocks noChangeAspect="1" noChangeArrowheads="1"/>
          </p:cNvPicPr>
          <p:nvPr/>
        </p:nvPicPr>
        <p:blipFill>
          <a:blip r:embed="rId2"/>
          <a:srcRect/>
          <a:stretch>
            <a:fillRect/>
          </a:stretch>
        </p:blipFill>
        <p:spPr bwMode="auto">
          <a:xfrm>
            <a:off x="500034" y="-141472"/>
            <a:ext cx="6572296" cy="6999496"/>
          </a:xfrm>
          <a:prstGeom prst="rect">
            <a:avLst/>
          </a:prstGeom>
          <a:noFill/>
          <a:ln w="9525">
            <a:noFill/>
            <a:miter lim="800000"/>
            <a:headEnd/>
            <a:tailEnd/>
          </a:ln>
        </p:spPr>
      </p:pic>
      <p:sp>
        <p:nvSpPr>
          <p:cNvPr id="2" name="Прямоугольник 1"/>
          <p:cNvSpPr/>
          <p:nvPr/>
        </p:nvSpPr>
        <p:spPr>
          <a:xfrm>
            <a:off x="-71470" y="-71462"/>
            <a:ext cx="9144000" cy="6463308"/>
          </a:xfrm>
          <a:prstGeom prst="rect">
            <a:avLst/>
          </a:prstGeom>
        </p:spPr>
        <p:txBody>
          <a:bodyPr wrap="square">
            <a:spAutoFit/>
          </a:bodyPr>
          <a:lstStyle/>
          <a:p>
            <a:r>
              <a:rPr lang="ru-RU" dirty="0" smtClean="0">
                <a:solidFill>
                  <a:schemeClr val="accent2">
                    <a:lumMod val="60000"/>
                    <a:lumOff val="40000"/>
                  </a:schemeClr>
                </a:solidFill>
                <a:latin typeface="Comic Sans MS" pitchFamily="66" charset="0"/>
              </a:rPr>
              <a:t>Площадь треугольника с той же высотой и основанием, что и данный прямоугольник, равна половине площади заданного прямоугольника. Это следствие определения площади треугольника как половины произведения основания на высоту. Из этого наблюдения вытекает, что площадь треугольника ACK равна площади треугольника AHK (не изображённого на рисунке), которая, в свою очередь, равна половине площади прямоугольника AHJK.</a:t>
            </a:r>
          </a:p>
          <a:p>
            <a:r>
              <a:rPr lang="ru-RU" dirty="0" smtClean="0">
                <a:solidFill>
                  <a:schemeClr val="accent2">
                    <a:lumMod val="60000"/>
                    <a:lumOff val="40000"/>
                  </a:schemeClr>
                </a:solidFill>
                <a:latin typeface="Comic Sans MS" pitchFamily="66" charset="0"/>
              </a:rPr>
              <a:t>Докажем теперь, что площадь треугольника ACK также равна половине площади квадрата DECA. Единственное, что необходимо для этого сделать, — это доказать равенство треугольников ACK и BDA (так как площадь треугольника BDA равна половине площади квадрата по указанному выше свойству). Равенство это очевидно, треугольники равны по двум сторонам и углу между ними. Именно — AB=AK,AD=AC — равенство углов CAK и BAD легко доказать методом движения: повернём треугольник CAK на 90° против часовой стрелки, тогда очевидно, что соответствующие стороны двух рассматриваемых треугольников совпадут (т.к. угол при вершине квадрата — 90°).</a:t>
            </a:r>
          </a:p>
          <a:p>
            <a:r>
              <a:rPr lang="ru-RU" dirty="0" smtClean="0">
                <a:solidFill>
                  <a:schemeClr val="accent2">
                    <a:lumMod val="60000"/>
                    <a:lumOff val="40000"/>
                  </a:schemeClr>
                </a:solidFill>
                <a:latin typeface="Comic Sans MS" pitchFamily="66" charset="0"/>
              </a:rPr>
              <a:t>Рассуждение о равенстве площадей квадрата BCFG и прямоугольника BHJI совершенно аналогично.</a:t>
            </a:r>
          </a:p>
          <a:p>
            <a:r>
              <a:rPr lang="ru-RU" dirty="0" smtClean="0">
                <a:solidFill>
                  <a:schemeClr val="accent2">
                    <a:lumMod val="60000"/>
                    <a:lumOff val="40000"/>
                  </a:schemeClr>
                </a:solidFill>
                <a:latin typeface="Comic Sans MS" pitchFamily="66" charset="0"/>
              </a:rPr>
              <a:t>Таким образом мы доказали, что площадь квадрата, построенного на гипотенузе, слагается из площадей квадратов, построенных на катетах. </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p>
        </p:txBody>
      </p:sp>
      <p:sp>
        <p:nvSpPr>
          <p:cNvPr id="4" name="Стрелка влево 3">
            <a:hlinkClick r:id="rId3" action="ppaction://hlinksldjump"/>
          </p:cNvPr>
          <p:cNvSpPr/>
          <p:nvPr/>
        </p:nvSpPr>
        <p:spPr>
          <a:xfrm>
            <a:off x="8143900" y="5643578"/>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4"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1406" y="0"/>
            <a:ext cx="6952544" cy="523220"/>
          </a:xfrm>
          <a:prstGeom prst="rect">
            <a:avLst/>
          </a:prstGeom>
        </p:spPr>
        <p:txBody>
          <a:bodyPr wrap="none">
            <a:spAutoFit/>
          </a:bodyPr>
          <a:lstStyle/>
          <a:p>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-Доказательство Леонардо да Винчи </a:t>
            </a:r>
            <a:endParaRPr lang="ru-RU" sz="2800" dirty="0"/>
          </a:p>
        </p:txBody>
      </p:sp>
      <p:pic>
        <p:nvPicPr>
          <p:cNvPr id="19457" name="Picture 1" descr="300px-Teorema_de_Pit%C3%A1goras"/>
          <p:cNvPicPr>
            <a:picLocks noChangeAspect="1" noChangeArrowheads="1"/>
          </p:cNvPicPr>
          <p:nvPr/>
        </p:nvPicPr>
        <p:blipFill>
          <a:blip r:embed="rId2"/>
          <a:srcRect/>
          <a:stretch>
            <a:fillRect/>
          </a:stretch>
        </p:blipFill>
        <p:spPr bwMode="auto">
          <a:xfrm>
            <a:off x="-428660" y="433843"/>
            <a:ext cx="4429156" cy="4709669"/>
          </a:xfrm>
          <a:prstGeom prst="rect">
            <a:avLst/>
          </a:prstGeom>
          <a:noFill/>
          <a:ln w="9525">
            <a:noFill/>
            <a:miter lim="800000"/>
            <a:headEnd/>
            <a:tailEnd/>
          </a:ln>
        </p:spPr>
      </p:pic>
      <p:sp>
        <p:nvSpPr>
          <p:cNvPr id="7" name="Прямоугольник 6"/>
          <p:cNvSpPr/>
          <p:nvPr/>
        </p:nvSpPr>
        <p:spPr>
          <a:xfrm>
            <a:off x="3357554" y="785794"/>
            <a:ext cx="5786446" cy="5078313"/>
          </a:xfrm>
          <a:prstGeom prst="rect">
            <a:avLst/>
          </a:prstGeom>
        </p:spPr>
        <p:txBody>
          <a:bodyPr wrap="square">
            <a:spAutoFit/>
          </a:bodyPr>
          <a:lstStyle/>
          <a:p>
            <a:r>
              <a:rPr lang="ru-RU" dirty="0" smtClean="0">
                <a:solidFill>
                  <a:schemeClr val="accent2">
                    <a:lumMod val="60000"/>
                    <a:lumOff val="40000"/>
                  </a:schemeClr>
                </a:solidFill>
                <a:latin typeface="Comic Sans MS" pitchFamily="66" charset="0"/>
              </a:rPr>
              <a:t>Главные элементы доказательства — симметрия и движение.</a:t>
            </a:r>
          </a:p>
          <a:p>
            <a:r>
              <a:rPr lang="ru-RU" dirty="0" smtClean="0">
                <a:solidFill>
                  <a:schemeClr val="accent2">
                    <a:lumMod val="60000"/>
                    <a:lumOff val="40000"/>
                  </a:schemeClr>
                </a:solidFill>
                <a:latin typeface="Comic Sans MS" pitchFamily="66" charset="0"/>
              </a:rPr>
              <a:t>Рассмотрим чертёж, как видно из симметрии, отрезок CI рассекает квадрат ABHJ на две одинаковые части (так как треугольники ABC и JHI равны по построению). Пользуясь поворотом на 90 градусов против часовой стрелки, мы усматриваем равенство заштрихованных фигур CAJI и GDAB. Теперь ясно, что площадь заштрихованной нами фигуры равна сумме половин площадей квадратов, построенных на катетах, и площади исходного треугольника. С другой стороны, она равна половине площади квадрата, построенного на гипотенузе, плюс площадь исходного треугольника.</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p:txBody>
      </p:sp>
      <p:sp>
        <p:nvSpPr>
          <p:cNvPr id="10" name="Стрелка влево 9">
            <a:hlinkClick r:id="rId3" action="ppaction://hlinksldjump"/>
          </p:cNvPr>
          <p:cNvSpPr/>
          <p:nvPr/>
        </p:nvSpPr>
        <p:spPr>
          <a:xfrm>
            <a:off x="8143900" y="5643578"/>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4"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34262" y="-71462"/>
            <a:ext cx="7604967" cy="1446550"/>
          </a:xfrm>
          <a:prstGeom prst="rect">
            <a:avLst/>
          </a:prstGeom>
        </p:spPr>
        <p:txBody>
          <a:bodyPr wrap="none">
            <a:spAutoFit/>
          </a:bodyPr>
          <a:lstStyle/>
          <a:p>
            <a:pPr>
              <a:buFont typeface="Arial" pitchFamily="34" charset="0"/>
              <a:buChar char="•"/>
            </a:pPr>
            <a:r>
              <a:rPr lang="ru-RU" sz="4400" b="1" dirty="0" smtClean="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 Доказательство методом</a:t>
            </a:r>
          </a:p>
          <a:p>
            <a:pPr algn="ctr"/>
            <a:r>
              <a:rPr lang="ru-RU" sz="4400" b="1" dirty="0" smtClean="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бесконечных малых</a:t>
            </a:r>
            <a:endParaRPr lang="ru-RU" sz="4400" dirty="0"/>
          </a:p>
        </p:txBody>
      </p:sp>
      <p:pic>
        <p:nvPicPr>
          <p:cNvPr id="17409" name="Picture 1" descr="300px-PythagoreanDerivation">
            <a:hlinkClick r:id="rId2"/>
          </p:cNvPr>
          <p:cNvPicPr>
            <a:picLocks noChangeAspect="1" noChangeArrowheads="1"/>
          </p:cNvPicPr>
          <p:nvPr/>
        </p:nvPicPr>
        <p:blipFill>
          <a:blip r:embed="rId3"/>
          <a:srcRect/>
          <a:stretch>
            <a:fillRect/>
          </a:stretch>
        </p:blipFill>
        <p:spPr bwMode="auto">
          <a:xfrm>
            <a:off x="71406" y="1828804"/>
            <a:ext cx="4173463" cy="3171832"/>
          </a:xfrm>
          <a:prstGeom prst="rect">
            <a:avLst/>
          </a:prstGeom>
          <a:noFill/>
          <a:ln w="9525">
            <a:noFill/>
            <a:miter lim="800000"/>
            <a:headEnd/>
            <a:tailEnd/>
          </a:ln>
        </p:spPr>
      </p:pic>
      <p:pic>
        <p:nvPicPr>
          <p:cNvPr id="17410" name="Picture 2" descr="\frac {da}{dc} = \frac {c}{a}"/>
          <p:cNvPicPr>
            <a:picLocks noChangeAspect="1" noChangeArrowheads="1"/>
          </p:cNvPicPr>
          <p:nvPr/>
        </p:nvPicPr>
        <p:blipFill>
          <a:blip r:embed="rId4"/>
          <a:srcRect/>
          <a:stretch>
            <a:fillRect/>
          </a:stretch>
        </p:blipFill>
        <p:spPr bwMode="auto">
          <a:xfrm>
            <a:off x="5072066" y="3214686"/>
            <a:ext cx="1214446" cy="708619"/>
          </a:xfrm>
          <a:prstGeom prst="rect">
            <a:avLst/>
          </a:prstGeom>
          <a:noFill/>
          <a:ln w="9525">
            <a:noFill/>
            <a:miter lim="800000"/>
            <a:headEnd/>
            <a:tailEnd/>
          </a:ln>
        </p:spPr>
      </p:pic>
      <p:sp>
        <p:nvSpPr>
          <p:cNvPr id="7" name="Прямоугольник 6"/>
          <p:cNvSpPr/>
          <p:nvPr/>
        </p:nvSpPr>
        <p:spPr>
          <a:xfrm>
            <a:off x="4429124" y="1214422"/>
            <a:ext cx="4572000" cy="6740307"/>
          </a:xfrm>
          <a:prstGeom prst="rect">
            <a:avLst/>
          </a:prstGeom>
        </p:spPr>
        <p:txBody>
          <a:bodyPr>
            <a:spAutoFit/>
          </a:bodyPr>
          <a:lstStyle/>
          <a:p>
            <a:r>
              <a:rPr lang="ru-RU" dirty="0" smtClean="0">
                <a:solidFill>
                  <a:schemeClr val="accent2">
                    <a:lumMod val="60000"/>
                    <a:lumOff val="40000"/>
                  </a:schemeClr>
                </a:solidFill>
                <a:latin typeface="Comic Sans MS" pitchFamily="66" charset="0"/>
              </a:rPr>
              <a:t>Рассматривая чертёж, показанный на рисунке, и наблюдая изменение стороны </a:t>
            </a:r>
            <a:r>
              <a:rPr lang="ru-RU" i="1" dirty="0" smtClean="0">
                <a:solidFill>
                  <a:schemeClr val="accent2">
                    <a:lumMod val="60000"/>
                    <a:lumOff val="40000"/>
                  </a:schemeClr>
                </a:solidFill>
                <a:latin typeface="Comic Sans MS" pitchFamily="66" charset="0"/>
              </a:rPr>
              <a:t>a</a:t>
            </a:r>
            <a:r>
              <a:rPr lang="ru-RU" dirty="0" smtClean="0">
                <a:solidFill>
                  <a:schemeClr val="accent2">
                    <a:lumMod val="60000"/>
                    <a:lumOff val="40000"/>
                  </a:schemeClr>
                </a:solidFill>
                <a:latin typeface="Comic Sans MS" pitchFamily="66" charset="0"/>
              </a:rPr>
              <a:t>, мы можем записать следующее соотношение для бесконечно малых приращений сторон </a:t>
            </a:r>
            <a:r>
              <a:rPr lang="ru-RU" i="1" dirty="0" smtClean="0">
                <a:solidFill>
                  <a:schemeClr val="accent2">
                    <a:lumMod val="60000"/>
                    <a:lumOff val="40000"/>
                  </a:schemeClr>
                </a:solidFill>
                <a:latin typeface="Comic Sans MS" pitchFamily="66" charset="0"/>
              </a:rPr>
              <a:t>с</a:t>
            </a:r>
            <a:r>
              <a:rPr lang="ru-RU" dirty="0" smtClean="0">
                <a:solidFill>
                  <a:schemeClr val="accent2">
                    <a:lumMod val="60000"/>
                    <a:lumOff val="40000"/>
                  </a:schemeClr>
                </a:solidFill>
                <a:latin typeface="Comic Sans MS" pitchFamily="66" charset="0"/>
              </a:rPr>
              <a:t> и </a:t>
            </a:r>
            <a:r>
              <a:rPr lang="ru-RU" i="1" dirty="0" smtClean="0">
                <a:solidFill>
                  <a:schemeClr val="accent2">
                    <a:lumMod val="60000"/>
                    <a:lumOff val="40000"/>
                  </a:schemeClr>
                </a:solidFill>
                <a:latin typeface="Comic Sans MS" pitchFamily="66" charset="0"/>
              </a:rPr>
              <a:t>a</a:t>
            </a:r>
            <a:r>
              <a:rPr lang="ru-RU" dirty="0" smtClean="0">
                <a:solidFill>
                  <a:schemeClr val="accent2">
                    <a:lumMod val="60000"/>
                    <a:lumOff val="40000"/>
                  </a:schemeClr>
                </a:solidFill>
                <a:latin typeface="Comic Sans MS" pitchFamily="66" charset="0"/>
              </a:rPr>
              <a:t> (используя подобие треугольников):</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Пользуясь методом разделения переменных, находим</a:t>
            </a:r>
          </a:p>
          <a:p>
            <a:endParaRPr lang="ru-RU" dirty="0" smtClean="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Более общее выражение для изменения гипотенузы в случае приращений обоих катетов</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Интегрируя данное уравнение и используя начальные условия, </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solidFill>
                <a:schemeClr val="accent2">
                  <a:lumMod val="60000"/>
                  <a:lumOff val="40000"/>
                </a:schemeClr>
              </a:solidFill>
              <a:latin typeface="Comic Sans MS" pitchFamily="66" charset="0"/>
            </a:endParaRPr>
          </a:p>
        </p:txBody>
      </p:sp>
      <p:pic>
        <p:nvPicPr>
          <p:cNvPr id="17411" name="Picture 3" descr="c\, dc = a\, da"/>
          <p:cNvPicPr>
            <a:picLocks noChangeAspect="1" noChangeArrowheads="1"/>
          </p:cNvPicPr>
          <p:nvPr/>
        </p:nvPicPr>
        <p:blipFill>
          <a:blip r:embed="rId5"/>
          <a:srcRect/>
          <a:stretch>
            <a:fillRect/>
          </a:stretch>
        </p:blipFill>
        <p:spPr bwMode="auto">
          <a:xfrm>
            <a:off x="4949600" y="4572008"/>
            <a:ext cx="1836978" cy="285752"/>
          </a:xfrm>
          <a:prstGeom prst="rect">
            <a:avLst/>
          </a:prstGeom>
          <a:noFill/>
          <a:ln w="9525">
            <a:noFill/>
            <a:miter lim="800000"/>
            <a:headEnd/>
            <a:tailEnd/>
          </a:ln>
        </p:spPr>
      </p:pic>
      <p:pic>
        <p:nvPicPr>
          <p:cNvPr id="17412" name="Picture 4" descr="c\ dc = a\, da + b\, db"/>
          <p:cNvPicPr>
            <a:picLocks noChangeAspect="1" noChangeArrowheads="1"/>
          </p:cNvPicPr>
          <p:nvPr/>
        </p:nvPicPr>
        <p:blipFill>
          <a:blip r:embed="rId6"/>
          <a:srcRect/>
          <a:stretch>
            <a:fillRect/>
          </a:stretch>
        </p:blipFill>
        <p:spPr bwMode="auto">
          <a:xfrm>
            <a:off x="4572000" y="5723773"/>
            <a:ext cx="3615557" cy="419871"/>
          </a:xfrm>
          <a:prstGeom prst="rect">
            <a:avLst/>
          </a:prstGeom>
          <a:noFill/>
          <a:ln w="9525">
            <a:noFill/>
            <a:miter lim="800000"/>
            <a:headEnd/>
            <a:tailEnd/>
          </a:ln>
        </p:spPr>
      </p:pic>
      <p:sp>
        <p:nvSpPr>
          <p:cNvPr id="10" name="Стрелка влево 9">
            <a:hlinkClick r:id="rId7" action="ppaction://hlinksldjump"/>
          </p:cNvPr>
          <p:cNvSpPr/>
          <p:nvPr/>
        </p:nvSpPr>
        <p:spPr>
          <a:xfrm>
            <a:off x="8215338" y="5643578"/>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0"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8"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
        <p:nvSpPr>
          <p:cNvPr id="12" name="Стрелка вправо 11">
            <a:hlinkClick r:id="rId9" action="ppaction://hlinksldjump"/>
          </p:cNvPr>
          <p:cNvSpPr/>
          <p:nvPr/>
        </p:nvSpPr>
        <p:spPr>
          <a:xfrm>
            <a:off x="8286776" y="4929198"/>
            <a:ext cx="785818"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8" y="71414"/>
            <a:ext cx="9001156" cy="10095071"/>
          </a:xfrm>
          <a:prstGeom prst="rect">
            <a:avLst/>
          </a:prstGeom>
        </p:spPr>
        <p:txBody>
          <a:bodyPr wrap="square">
            <a:spAutoFit/>
          </a:bodyPr>
          <a:lstStyle/>
          <a:p>
            <a:r>
              <a:rPr lang="ru-RU" dirty="0" smtClean="0">
                <a:solidFill>
                  <a:schemeClr val="accent2">
                    <a:lumMod val="60000"/>
                    <a:lumOff val="40000"/>
                  </a:schemeClr>
                </a:solidFill>
                <a:latin typeface="Comic Sans MS" pitchFamily="66" charset="0"/>
              </a:rPr>
              <a:t>Получаем</a:t>
            </a:r>
          </a:p>
          <a:p>
            <a:r>
              <a:rPr lang="ru-RU" i="1" dirty="0" smtClean="0">
                <a:solidFill>
                  <a:schemeClr val="accent2">
                    <a:lumMod val="60000"/>
                    <a:lumOff val="40000"/>
                  </a:schemeClr>
                </a:solidFill>
                <a:latin typeface="Comic Sans MS" pitchFamily="66" charset="0"/>
              </a:rPr>
              <a:t>c</a:t>
            </a:r>
            <a:r>
              <a:rPr lang="ru-RU" baseline="30000" dirty="0" smtClean="0">
                <a:solidFill>
                  <a:schemeClr val="accent2">
                    <a:lumMod val="60000"/>
                    <a:lumOff val="40000"/>
                  </a:schemeClr>
                </a:solidFill>
                <a:latin typeface="Comic Sans MS" pitchFamily="66" charset="0"/>
              </a:rPr>
              <a:t>2</a:t>
            </a:r>
            <a:r>
              <a:rPr lang="ru-RU" dirty="0" smtClean="0">
                <a:solidFill>
                  <a:schemeClr val="accent2">
                    <a:lumMod val="60000"/>
                    <a:lumOff val="40000"/>
                  </a:schemeClr>
                </a:solidFill>
                <a:latin typeface="Comic Sans MS" pitchFamily="66" charset="0"/>
              </a:rPr>
              <a:t> = </a:t>
            </a:r>
            <a:r>
              <a:rPr lang="ru-RU" i="1" dirty="0" smtClean="0">
                <a:solidFill>
                  <a:schemeClr val="accent2">
                    <a:lumMod val="60000"/>
                    <a:lumOff val="40000"/>
                  </a:schemeClr>
                </a:solidFill>
                <a:latin typeface="Comic Sans MS" pitchFamily="66" charset="0"/>
              </a:rPr>
              <a:t>a</a:t>
            </a:r>
            <a:r>
              <a:rPr lang="ru-RU" baseline="30000" dirty="0" smtClean="0">
                <a:solidFill>
                  <a:schemeClr val="accent2">
                    <a:lumMod val="60000"/>
                    <a:lumOff val="40000"/>
                  </a:schemeClr>
                </a:solidFill>
                <a:latin typeface="Comic Sans MS" pitchFamily="66" charset="0"/>
              </a:rPr>
              <a:t>2</a:t>
            </a:r>
            <a:r>
              <a:rPr lang="ru-RU" dirty="0" smtClean="0">
                <a:solidFill>
                  <a:schemeClr val="accent2">
                    <a:lumMod val="60000"/>
                    <a:lumOff val="40000"/>
                  </a:schemeClr>
                </a:solidFill>
                <a:latin typeface="Comic Sans MS" pitchFamily="66" charset="0"/>
              </a:rPr>
              <a:t> + </a:t>
            </a:r>
            <a:r>
              <a:rPr lang="ru-RU" i="1" dirty="0" smtClean="0">
                <a:solidFill>
                  <a:schemeClr val="accent2">
                    <a:lumMod val="60000"/>
                    <a:lumOff val="40000"/>
                  </a:schemeClr>
                </a:solidFill>
                <a:latin typeface="Comic Sans MS" pitchFamily="66" charset="0"/>
              </a:rPr>
              <a:t>b</a:t>
            </a:r>
            <a:r>
              <a:rPr lang="ru-RU" baseline="30000" dirty="0" smtClean="0">
                <a:solidFill>
                  <a:schemeClr val="accent2">
                    <a:lumMod val="60000"/>
                    <a:lumOff val="40000"/>
                  </a:schemeClr>
                </a:solidFill>
                <a:latin typeface="Comic Sans MS" pitchFamily="66" charset="0"/>
              </a:rPr>
              <a:t>2</a:t>
            </a:r>
            <a:r>
              <a:rPr lang="ru-RU" dirty="0" smtClean="0">
                <a:solidFill>
                  <a:schemeClr val="accent2">
                    <a:lumMod val="60000"/>
                    <a:lumOff val="40000"/>
                  </a:schemeClr>
                </a:solidFill>
                <a:latin typeface="Comic Sans MS" pitchFamily="66" charset="0"/>
              </a:rPr>
              <a:t> + constant. </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Таким образом, мы приходим к желаемому ответу</a:t>
            </a:r>
          </a:p>
          <a:p>
            <a:r>
              <a:rPr lang="ru-RU" sz="2000" i="1" dirty="0" smtClean="0">
                <a:solidFill>
                  <a:schemeClr val="accent2">
                    <a:lumMod val="60000"/>
                    <a:lumOff val="40000"/>
                  </a:schemeClr>
                </a:solidFill>
                <a:latin typeface="Comic Sans MS" pitchFamily="66" charset="0"/>
              </a:rPr>
              <a:t>c</a:t>
            </a:r>
            <a:r>
              <a:rPr lang="ru-RU" sz="2000" baseline="30000" dirty="0" smtClean="0">
                <a:solidFill>
                  <a:schemeClr val="accent2">
                    <a:lumMod val="60000"/>
                    <a:lumOff val="40000"/>
                  </a:schemeClr>
                </a:solidFill>
                <a:latin typeface="Comic Sans MS" pitchFamily="66" charset="0"/>
              </a:rPr>
              <a:t>2</a:t>
            </a:r>
            <a:r>
              <a:rPr lang="ru-RU" sz="2000" dirty="0" smtClean="0">
                <a:solidFill>
                  <a:schemeClr val="accent2">
                    <a:lumMod val="60000"/>
                    <a:lumOff val="40000"/>
                  </a:schemeClr>
                </a:solidFill>
                <a:latin typeface="Comic Sans MS" pitchFamily="66" charset="0"/>
              </a:rPr>
              <a:t> = </a:t>
            </a:r>
            <a:r>
              <a:rPr lang="ru-RU" sz="2000" i="1" dirty="0" smtClean="0">
                <a:solidFill>
                  <a:schemeClr val="accent2">
                    <a:lumMod val="60000"/>
                    <a:lumOff val="40000"/>
                  </a:schemeClr>
                </a:solidFill>
                <a:latin typeface="Comic Sans MS" pitchFamily="66" charset="0"/>
              </a:rPr>
              <a:t>a</a:t>
            </a:r>
            <a:r>
              <a:rPr lang="ru-RU" sz="2000" baseline="30000" dirty="0" smtClean="0">
                <a:solidFill>
                  <a:schemeClr val="accent2">
                    <a:lumMod val="60000"/>
                    <a:lumOff val="40000"/>
                  </a:schemeClr>
                </a:solidFill>
                <a:latin typeface="Comic Sans MS" pitchFamily="66" charset="0"/>
              </a:rPr>
              <a:t>2</a:t>
            </a:r>
            <a:r>
              <a:rPr lang="ru-RU" sz="2000" dirty="0" smtClean="0">
                <a:solidFill>
                  <a:schemeClr val="accent2">
                    <a:lumMod val="60000"/>
                    <a:lumOff val="40000"/>
                  </a:schemeClr>
                </a:solidFill>
                <a:latin typeface="Comic Sans MS" pitchFamily="66" charset="0"/>
              </a:rPr>
              <a:t> + </a:t>
            </a:r>
            <a:r>
              <a:rPr lang="ru-RU" sz="2000" i="1" dirty="0" smtClean="0">
                <a:solidFill>
                  <a:schemeClr val="accent2">
                    <a:lumMod val="60000"/>
                    <a:lumOff val="40000"/>
                  </a:schemeClr>
                </a:solidFill>
                <a:latin typeface="Comic Sans MS" pitchFamily="66" charset="0"/>
              </a:rPr>
              <a:t>b</a:t>
            </a:r>
            <a:r>
              <a:rPr lang="ru-RU" sz="2000" baseline="30000" dirty="0" smtClean="0">
                <a:solidFill>
                  <a:schemeClr val="accent2">
                    <a:lumMod val="60000"/>
                    <a:lumOff val="40000"/>
                  </a:schemeClr>
                </a:solidFill>
                <a:latin typeface="Comic Sans MS" pitchFamily="66" charset="0"/>
              </a:rPr>
              <a:t>2</a:t>
            </a:r>
          </a:p>
          <a:p>
            <a:r>
              <a:rPr lang="ru-RU" dirty="0" smtClean="0">
                <a:solidFill>
                  <a:schemeClr val="accent2">
                    <a:lumMod val="60000"/>
                    <a:lumOff val="40000"/>
                  </a:schemeClr>
                </a:solidFill>
                <a:latin typeface="Comic Sans MS" pitchFamily="66" charset="0"/>
              </a:rPr>
              <a:t>Как нетрудно видеть, квадратичная зависимость в окончательной формуле появляется благодаря линейной пропорциональности между сторонами треугольника и приращениями, тогда как сумма связана с независимыми вкладами от приращения разных катетов.</a:t>
            </a:r>
          </a:p>
          <a:p>
            <a:r>
              <a:rPr lang="ru-RU" dirty="0" smtClean="0">
                <a:solidFill>
                  <a:schemeClr val="accent2">
                    <a:lumMod val="60000"/>
                    <a:lumOff val="40000"/>
                  </a:schemeClr>
                </a:solidFill>
                <a:latin typeface="Comic Sans MS" pitchFamily="66" charset="0"/>
              </a:rPr>
              <a:t>Более простое доказательство можно получить, если считать, что один из катетов не испытывает приращения (в данном случае катет </a:t>
            </a:r>
            <a:r>
              <a:rPr lang="ru-RU" i="1" dirty="0" smtClean="0">
                <a:solidFill>
                  <a:schemeClr val="accent2">
                    <a:lumMod val="60000"/>
                    <a:lumOff val="40000"/>
                  </a:schemeClr>
                </a:solidFill>
                <a:latin typeface="Comic Sans MS" pitchFamily="66" charset="0"/>
              </a:rPr>
              <a:t>b</a:t>
            </a:r>
            <a:r>
              <a:rPr lang="ru-RU" dirty="0" smtClean="0">
                <a:solidFill>
                  <a:schemeClr val="accent2">
                    <a:lumMod val="60000"/>
                    <a:lumOff val="40000"/>
                  </a:schemeClr>
                </a:solidFill>
                <a:latin typeface="Comic Sans MS" pitchFamily="66" charset="0"/>
              </a:rPr>
              <a:t>). Тогда для константы интегрирования получим</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p>
        </p:txBody>
      </p:sp>
      <p:pic>
        <p:nvPicPr>
          <p:cNvPr id="16385" name="Picture 1" descr="a = b = c = 0 \Rightarrow \mathrm{constant} = 0"/>
          <p:cNvPicPr>
            <a:picLocks noChangeAspect="1" noChangeArrowheads="1"/>
          </p:cNvPicPr>
          <p:nvPr/>
        </p:nvPicPr>
        <p:blipFill>
          <a:blip r:embed="rId2" r:link="rId3"/>
          <a:srcRect/>
          <a:stretch>
            <a:fillRect/>
          </a:stretch>
        </p:blipFill>
        <p:spPr bwMode="auto">
          <a:xfrm>
            <a:off x="161894" y="785794"/>
            <a:ext cx="4838734" cy="285752"/>
          </a:xfrm>
          <a:prstGeom prst="rect">
            <a:avLst/>
          </a:prstGeom>
          <a:noFill/>
        </p:spPr>
      </p:pic>
      <p:pic>
        <p:nvPicPr>
          <p:cNvPr id="16387" name="Picture 3" descr="a=0 \Rightarrow c^2 = b^2 = \mathrm{constant}."/>
          <p:cNvPicPr>
            <a:picLocks noChangeAspect="1" noChangeArrowheads="1"/>
          </p:cNvPicPr>
          <p:nvPr/>
        </p:nvPicPr>
        <p:blipFill>
          <a:blip r:embed="rId4"/>
          <a:srcRect/>
          <a:stretch>
            <a:fillRect/>
          </a:stretch>
        </p:blipFill>
        <p:spPr bwMode="auto">
          <a:xfrm>
            <a:off x="169163" y="3786190"/>
            <a:ext cx="4474275" cy="357190"/>
          </a:xfrm>
          <a:prstGeom prst="rect">
            <a:avLst/>
          </a:prstGeom>
          <a:noFill/>
          <a:ln w="9525">
            <a:noFill/>
            <a:miter lim="800000"/>
            <a:headEnd/>
            <a:tailEnd/>
          </a:ln>
        </p:spPr>
      </p:pic>
      <p:sp>
        <p:nvSpPr>
          <p:cNvPr id="7" name="Стрелка влево 6">
            <a:hlinkClick r:id="rId5" action="ppaction://hlinksldjump"/>
          </p:cNvPr>
          <p:cNvSpPr/>
          <p:nvPr/>
        </p:nvSpPr>
        <p:spPr>
          <a:xfrm>
            <a:off x="8143900" y="5643578"/>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6"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28860" y="-66098"/>
            <a:ext cx="4174541" cy="923330"/>
          </a:xfrm>
          <a:prstGeom prst="rect">
            <a:avLst/>
          </a:prstGeom>
          <a:noFill/>
        </p:spPr>
        <p:txBody>
          <a:bodyPr wrap="non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solidFill>
                  <a:schemeClr val="accent1">
                    <a:lumMod val="60000"/>
                    <a:lumOff val="40000"/>
                  </a:schemeClr>
                </a:solidFill>
                <a:effectLst>
                  <a:outerShdw blurRad="38100" dist="38100" dir="7020000" algn="tl">
                    <a:srgbClr val="000000">
                      <a:alpha val="35000"/>
                    </a:srgbClr>
                  </a:outerShdw>
                </a:effectLst>
                <a:latin typeface="Comic Sans MS" pitchFamily="66" charset="0"/>
              </a:rPr>
              <a:t>Карикатуры</a:t>
            </a:r>
            <a:endParaRPr lang="ru-RU" sz="5400" b="1" cap="none" spc="0" dirty="0">
              <a:ln w="24500" cmpd="dbl">
                <a:solidFill>
                  <a:schemeClr val="accent2">
                    <a:shade val="85000"/>
                    <a:satMod val="155000"/>
                  </a:schemeClr>
                </a:solidFill>
                <a:prstDash val="solid"/>
                <a:miter lim="800000"/>
              </a:ln>
              <a:solidFill>
                <a:schemeClr val="accent1">
                  <a:lumMod val="60000"/>
                  <a:lumOff val="40000"/>
                </a:schemeClr>
              </a:solidFill>
              <a:effectLst>
                <a:outerShdw blurRad="38100" dist="38100" dir="7020000" algn="tl">
                  <a:srgbClr val="000000">
                    <a:alpha val="35000"/>
                  </a:srgbClr>
                </a:outerShdw>
              </a:effectLst>
              <a:latin typeface="Comic Sans MS" pitchFamily="66" charset="0"/>
            </a:endParaRPr>
          </a:p>
        </p:txBody>
      </p:sp>
      <p:sp>
        <p:nvSpPr>
          <p:cNvPr id="5" name="Прямоугольник 4"/>
          <p:cNvSpPr/>
          <p:nvPr/>
        </p:nvSpPr>
        <p:spPr>
          <a:xfrm>
            <a:off x="0" y="770826"/>
            <a:ext cx="9144000" cy="4801314"/>
          </a:xfrm>
          <a:prstGeom prst="rect">
            <a:avLst/>
          </a:prstGeom>
        </p:spPr>
        <p:txBody>
          <a:bodyPr wrap="square">
            <a:spAutoFit/>
          </a:bodyPr>
          <a:lstStyle/>
          <a:p>
            <a:r>
              <a:rPr lang="ru-RU" dirty="0" smtClean="0">
                <a:solidFill>
                  <a:schemeClr val="accent2">
                    <a:lumMod val="60000"/>
                    <a:lumOff val="40000"/>
                  </a:schemeClr>
                </a:solidFill>
                <a:latin typeface="Comic Sans MS" pitchFamily="66" charset="0"/>
              </a:rPr>
              <a:t>Доказательство теоремы Пифагора учащиеся средних веков считали очень трудным и называли его </a:t>
            </a:r>
            <a:r>
              <a:rPr lang="ru-RU" dirty="0" err="1" smtClean="0">
                <a:solidFill>
                  <a:schemeClr val="accent2">
                    <a:lumMod val="60000"/>
                    <a:lumOff val="40000"/>
                  </a:schemeClr>
                </a:solidFill>
                <a:latin typeface="Comic Sans MS" pitchFamily="66" charset="0"/>
              </a:rPr>
              <a:t>Dons</a:t>
            </a:r>
            <a:r>
              <a:rPr lang="ru-RU" dirty="0" smtClean="0">
                <a:solidFill>
                  <a:schemeClr val="accent2">
                    <a:lumMod val="60000"/>
                    <a:lumOff val="40000"/>
                  </a:schemeClr>
                </a:solidFill>
                <a:latin typeface="Comic Sans MS" pitchFamily="66" charset="0"/>
              </a:rPr>
              <a:t> asinorum- ослиный мост, или elefuga- бегство "убогих", так как некоторые "убогие" ученики, не имевшие серьезной математической подготовки, бежали от геометрии. Слабые ученики, заучившие теоремы наизусть, без понимания, и прозванные поэтому "ослами",были не в состоянии преодолеть теорему Пифагора, служившую для них вроде непреодолимого моста. Из-за чертежей, сопровождающих теорему Пифагора, учащиеся называли ее также "ветряной мельницей", составляли стихи вроде "Пифагоровы штаны на все стороны равны", рисовали карикатуры. </a:t>
            </a:r>
          </a:p>
          <a:p>
            <a:r>
              <a:rPr lang="ru-RU" dirty="0" smtClean="0">
                <a:solidFill>
                  <a:schemeClr val="accent2">
                    <a:lumMod val="60000"/>
                    <a:lumOff val="40000"/>
                  </a:schemeClr>
                </a:solidFill>
                <a:latin typeface="Comic Sans MS" pitchFamily="66" charset="0"/>
              </a:rPr>
              <a:t>Теорема Пифагора - одна из главных и, можно сказать, самая главная теорема геометрии. Значение ее состоит в том, что из нее или с ее помощью можно вывести большинство теорем геометрии. Теорема Пифагора замечательна и тем, что сама по себе она вовсе не очевидна. Например, свойства равнобедренного треугольника можно видеть непосредственно на чертеже. Но сколько ни смотри на прямоугольный треугольник, никак не увидишь, что между его сторонами есть простое соотношение: </a:t>
            </a:r>
            <a:r>
              <a:rPr lang="ru-RU" i="1" dirty="0" smtClean="0">
                <a:solidFill>
                  <a:schemeClr val="accent2">
                    <a:lumMod val="60000"/>
                    <a:lumOff val="40000"/>
                  </a:schemeClr>
                </a:solidFill>
                <a:latin typeface="Comic Sans MS" pitchFamily="66" charset="0"/>
              </a:rPr>
              <a:t>c</a:t>
            </a:r>
            <a:r>
              <a:rPr lang="ru-RU" i="1" baseline="30000" dirty="0" smtClean="0">
                <a:solidFill>
                  <a:schemeClr val="accent2">
                    <a:lumMod val="60000"/>
                    <a:lumOff val="40000"/>
                  </a:schemeClr>
                </a:solidFill>
                <a:latin typeface="Comic Sans MS" pitchFamily="66" charset="0"/>
              </a:rPr>
              <a:t>2</a:t>
            </a:r>
            <a:r>
              <a:rPr lang="ru-RU" i="1" dirty="0" smtClean="0">
                <a:solidFill>
                  <a:schemeClr val="accent2">
                    <a:lumMod val="60000"/>
                    <a:lumOff val="40000"/>
                  </a:schemeClr>
                </a:solidFill>
                <a:latin typeface="Comic Sans MS" pitchFamily="66" charset="0"/>
              </a:rPr>
              <a:t>=a</a:t>
            </a:r>
            <a:r>
              <a:rPr lang="ru-RU" i="1" baseline="30000" dirty="0" smtClean="0">
                <a:solidFill>
                  <a:schemeClr val="accent2">
                    <a:lumMod val="60000"/>
                    <a:lumOff val="40000"/>
                  </a:schemeClr>
                </a:solidFill>
                <a:latin typeface="Comic Sans MS" pitchFamily="66" charset="0"/>
              </a:rPr>
              <a:t>2</a:t>
            </a:r>
            <a:r>
              <a:rPr lang="ru-RU" i="1" dirty="0" smtClean="0">
                <a:solidFill>
                  <a:schemeClr val="accent2">
                    <a:lumMod val="60000"/>
                    <a:lumOff val="40000"/>
                  </a:schemeClr>
                </a:solidFill>
                <a:latin typeface="Comic Sans MS" pitchFamily="66" charset="0"/>
              </a:rPr>
              <a:t>+b</a:t>
            </a:r>
            <a:r>
              <a:rPr lang="ru-RU" i="1" baseline="30000" dirty="0" smtClean="0">
                <a:solidFill>
                  <a:schemeClr val="accent2">
                    <a:lumMod val="60000"/>
                    <a:lumOff val="40000"/>
                  </a:schemeClr>
                </a:solidFill>
                <a:latin typeface="Comic Sans MS" pitchFamily="66" charset="0"/>
              </a:rPr>
              <a:t>2</a:t>
            </a:r>
            <a:r>
              <a:rPr lang="ru-RU" dirty="0" smtClean="0">
                <a:solidFill>
                  <a:schemeClr val="accent2">
                    <a:lumMod val="60000"/>
                    <a:lumOff val="40000"/>
                  </a:schemeClr>
                </a:solidFill>
                <a:latin typeface="Comic Sans MS" pitchFamily="66" charset="0"/>
              </a:rPr>
              <a:t>. </a:t>
            </a:r>
          </a:p>
          <a:p>
            <a:endParaRPr lang="ru-RU" dirty="0">
              <a:solidFill>
                <a:schemeClr val="accent2">
                  <a:lumMod val="60000"/>
                  <a:lumOff val="40000"/>
                </a:schemeClr>
              </a:solidFill>
              <a:latin typeface="Comic Sans MS" pitchFamily="66" charset="0"/>
            </a:endParaRPr>
          </a:p>
        </p:txBody>
      </p:sp>
      <p:sp>
        <p:nvSpPr>
          <p:cNvPr id="7" name="Прямоугольник 6"/>
          <p:cNvSpPr/>
          <p:nvPr/>
        </p:nvSpPr>
        <p:spPr>
          <a:xfrm>
            <a:off x="71406" y="5211561"/>
            <a:ext cx="2842445" cy="646331"/>
          </a:xfrm>
          <a:prstGeom prst="rect">
            <a:avLst/>
          </a:prstGeom>
          <a:noFill/>
        </p:spPr>
        <p:txBody>
          <a:bodyPr wrap="none" lIns="91440" tIns="45720" rIns="91440" bIns="45720">
            <a:spAutoFit/>
          </a:bodyPr>
          <a:lstStyle/>
          <a:p>
            <a:pPr algn="ctr"/>
            <a:r>
              <a:rPr lang="ru-RU" sz="3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hlinkClick r:id="rId2" action="ppaction://hlinksldjump"/>
              </a:rPr>
              <a:t>Карикатуры</a:t>
            </a:r>
            <a:endParaRPr lang="ru-RU" sz="3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8" name="Прямоугольник 7"/>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3"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икатура"/>
          <p:cNvPicPr>
            <a:picLocks noChangeAspect="1" noChangeArrowheads="1"/>
          </p:cNvPicPr>
          <p:nvPr/>
        </p:nvPicPr>
        <p:blipFill>
          <a:blip r:embed="rId2"/>
          <a:srcRect/>
          <a:stretch>
            <a:fillRect/>
          </a:stretch>
        </p:blipFill>
        <p:spPr bwMode="auto">
          <a:xfrm>
            <a:off x="71438" y="-1"/>
            <a:ext cx="2786050" cy="4067633"/>
          </a:xfrm>
          <a:prstGeom prst="rect">
            <a:avLst/>
          </a:prstGeom>
          <a:noFill/>
          <a:ln w="9525">
            <a:noFill/>
            <a:miter lim="800000"/>
            <a:headEnd/>
            <a:tailEnd/>
          </a:ln>
        </p:spPr>
      </p:pic>
      <p:pic>
        <p:nvPicPr>
          <p:cNvPr id="2051" name="Picture 3" descr="Карикатура"/>
          <p:cNvPicPr>
            <a:picLocks noChangeAspect="1" noChangeArrowheads="1"/>
          </p:cNvPicPr>
          <p:nvPr/>
        </p:nvPicPr>
        <p:blipFill>
          <a:blip r:embed="rId3"/>
          <a:srcRect/>
          <a:stretch>
            <a:fillRect/>
          </a:stretch>
        </p:blipFill>
        <p:spPr bwMode="auto">
          <a:xfrm>
            <a:off x="6000760" y="0"/>
            <a:ext cx="2428892" cy="3929066"/>
          </a:xfrm>
          <a:prstGeom prst="rect">
            <a:avLst/>
          </a:prstGeom>
          <a:noFill/>
          <a:ln w="9525">
            <a:noFill/>
            <a:miter lim="800000"/>
            <a:headEnd/>
            <a:tailEnd/>
          </a:ln>
        </p:spPr>
      </p:pic>
      <p:pic>
        <p:nvPicPr>
          <p:cNvPr id="2052" name="Picture 4" descr="Карикатура"/>
          <p:cNvPicPr>
            <a:picLocks noChangeAspect="1" noChangeArrowheads="1"/>
          </p:cNvPicPr>
          <p:nvPr/>
        </p:nvPicPr>
        <p:blipFill>
          <a:blip r:embed="rId4"/>
          <a:srcRect/>
          <a:stretch>
            <a:fillRect/>
          </a:stretch>
        </p:blipFill>
        <p:spPr bwMode="auto">
          <a:xfrm>
            <a:off x="3214678" y="2838922"/>
            <a:ext cx="2786082" cy="3733350"/>
          </a:xfrm>
          <a:prstGeom prst="rect">
            <a:avLst/>
          </a:prstGeom>
          <a:noFill/>
          <a:ln w="9525">
            <a:noFill/>
            <a:miter lim="800000"/>
            <a:headEnd/>
            <a:tailEnd/>
          </a:ln>
        </p:spPr>
      </p:pic>
      <p:sp>
        <p:nvSpPr>
          <p:cNvPr id="7" name="Прямоугольник 6"/>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5"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
        <p:nvSpPr>
          <p:cNvPr id="8" name="Стрелка влево 7">
            <a:hlinkClick r:id="rId6" action="ppaction://hlinksldjump"/>
          </p:cNvPr>
          <p:cNvSpPr/>
          <p:nvPr/>
        </p:nvSpPr>
        <p:spPr>
          <a:xfrm>
            <a:off x="8072462" y="5643578"/>
            <a:ext cx="1000100"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4336" y="-66098"/>
            <a:ext cx="8212506" cy="923330"/>
          </a:xfrm>
          <a:prstGeom prst="rect">
            <a:avLst/>
          </a:prstGeom>
        </p:spPr>
        <p:txBody>
          <a:bodyPr wrap="none">
            <a:spAutoFit/>
          </a:bodyPr>
          <a:lstStyle/>
          <a:p>
            <a:pPr algn="ctr"/>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Вариации и обобщения</a:t>
            </a:r>
            <a:endParaRPr lang="ru-RU"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3" name="Прямоугольник 2"/>
          <p:cNvSpPr/>
          <p:nvPr/>
        </p:nvSpPr>
        <p:spPr>
          <a:xfrm>
            <a:off x="0" y="857232"/>
            <a:ext cx="9144000" cy="7571303"/>
          </a:xfrm>
          <a:prstGeom prst="rect">
            <a:avLst/>
          </a:prstGeom>
        </p:spPr>
        <p:txBody>
          <a:bodyPr wrap="square">
            <a:spAutoFit/>
          </a:bodyPr>
          <a:lstStyle/>
          <a:p>
            <a:pPr>
              <a:buFont typeface="Arial" pitchFamily="34" charset="0"/>
              <a:buChar char="•"/>
            </a:pPr>
            <a:r>
              <a:rPr lang="ru-RU" dirty="0" smtClean="0">
                <a:solidFill>
                  <a:schemeClr val="accent2">
                    <a:lumMod val="60000"/>
                    <a:lumOff val="40000"/>
                  </a:schemeClr>
                </a:solidFill>
                <a:latin typeface="Comic Sans MS" pitchFamily="66" charset="0"/>
              </a:rPr>
              <a:t> Теорема косинусов;</a:t>
            </a:r>
          </a:p>
          <a:p>
            <a:pPr>
              <a:buFont typeface="Arial" pitchFamily="34" charset="0"/>
              <a:buChar char="•"/>
            </a:pPr>
            <a:r>
              <a:rPr lang="ru-RU" dirty="0" smtClean="0">
                <a:solidFill>
                  <a:schemeClr val="accent2">
                    <a:lumMod val="60000"/>
                    <a:lumOff val="40000"/>
                  </a:schemeClr>
                </a:solidFill>
                <a:latin typeface="Comic Sans MS" pitchFamily="66" charset="0"/>
              </a:rPr>
              <a:t> В сферической геометрии, на единичной сфере, теорема Пифагора имеет вид:</a:t>
            </a:r>
          </a:p>
          <a:p>
            <a:r>
              <a:rPr lang="ru-RU" dirty="0" smtClean="0">
                <a:solidFill>
                  <a:schemeClr val="accent2">
                    <a:lumMod val="60000"/>
                    <a:lumOff val="40000"/>
                  </a:schemeClr>
                </a:solidFill>
                <a:latin typeface="Comic Sans MS" pitchFamily="66" charset="0"/>
              </a:rPr>
              <a:t>cos</a:t>
            </a:r>
            <a:r>
              <a:rPr lang="ru-RU" i="1" dirty="0" smtClean="0">
                <a:solidFill>
                  <a:schemeClr val="accent2">
                    <a:lumMod val="60000"/>
                    <a:lumOff val="40000"/>
                  </a:schemeClr>
                </a:solidFill>
                <a:latin typeface="Comic Sans MS" pitchFamily="66" charset="0"/>
              </a:rPr>
              <a:t>c</a:t>
            </a:r>
            <a:r>
              <a:rPr lang="ru-RU" dirty="0" smtClean="0">
                <a:solidFill>
                  <a:schemeClr val="accent2">
                    <a:lumMod val="60000"/>
                    <a:lumOff val="40000"/>
                  </a:schemeClr>
                </a:solidFill>
                <a:latin typeface="Comic Sans MS" pitchFamily="66" charset="0"/>
              </a:rPr>
              <a:t> = cos</a:t>
            </a:r>
            <a:r>
              <a:rPr lang="ru-RU" i="1" dirty="0" smtClean="0">
                <a:solidFill>
                  <a:schemeClr val="accent2">
                    <a:lumMod val="60000"/>
                    <a:lumOff val="40000"/>
                  </a:schemeClr>
                </a:solidFill>
                <a:latin typeface="Comic Sans MS" pitchFamily="66" charset="0"/>
              </a:rPr>
              <a:t>a</a:t>
            </a:r>
            <a:r>
              <a:rPr lang="ru-RU" dirty="0" smtClean="0">
                <a:solidFill>
                  <a:schemeClr val="accent2">
                    <a:lumMod val="60000"/>
                    <a:lumOff val="40000"/>
                  </a:schemeClr>
                </a:solidFill>
                <a:latin typeface="Comic Sans MS" pitchFamily="66" charset="0"/>
              </a:rPr>
              <a:t>cos</a:t>
            </a:r>
            <a:r>
              <a:rPr lang="ru-RU" i="1" dirty="0" smtClean="0">
                <a:solidFill>
                  <a:schemeClr val="accent2">
                    <a:lumMod val="60000"/>
                    <a:lumOff val="40000"/>
                  </a:schemeClr>
                </a:solidFill>
                <a:latin typeface="Comic Sans MS" pitchFamily="66" charset="0"/>
              </a:rPr>
              <a:t>b</a:t>
            </a:r>
            <a:r>
              <a:rPr lang="ru-RU" dirty="0" smtClean="0">
                <a:solidFill>
                  <a:schemeClr val="accent2">
                    <a:lumMod val="60000"/>
                    <a:lumOff val="40000"/>
                  </a:schemeClr>
                </a:solidFill>
                <a:latin typeface="Comic Sans MS" pitchFamily="66" charset="0"/>
              </a:rPr>
              <a:t>. </a:t>
            </a:r>
          </a:p>
          <a:p>
            <a:pPr>
              <a:buFont typeface="Arial" pitchFamily="34" charset="0"/>
              <a:buChar char="•"/>
            </a:pPr>
            <a:r>
              <a:rPr lang="ru-RU" dirty="0" smtClean="0">
                <a:solidFill>
                  <a:schemeClr val="accent2">
                    <a:lumMod val="60000"/>
                    <a:lumOff val="40000"/>
                  </a:schemeClr>
                </a:solidFill>
                <a:latin typeface="Comic Sans MS" pitchFamily="66" charset="0"/>
              </a:rPr>
              <a:t> В геометрии Лобачевского, на плоскости кривизны -1, теорема Пифагора имеет вид:</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pPr lvl="0">
              <a:buFont typeface="Arial" pitchFamily="34" charset="0"/>
              <a:buChar char="•"/>
            </a:pPr>
            <a:r>
              <a:rPr lang="ru-RU" dirty="0" smtClean="0">
                <a:solidFill>
                  <a:schemeClr val="accent2">
                    <a:lumMod val="60000"/>
                    <a:lumOff val="40000"/>
                  </a:schemeClr>
                </a:solidFill>
                <a:latin typeface="Comic Sans MS" pitchFamily="66" charset="0"/>
              </a:rPr>
              <a:t> Теорема де Гуа: Для треугольной пирамиды </a:t>
            </a:r>
            <a:r>
              <a:rPr lang="ru-RU" i="1" dirty="0" smtClean="0">
                <a:solidFill>
                  <a:schemeClr val="accent2">
                    <a:lumMod val="60000"/>
                    <a:lumOff val="40000"/>
                  </a:schemeClr>
                </a:solidFill>
                <a:latin typeface="Comic Sans MS" pitchFamily="66" charset="0"/>
              </a:rPr>
              <a:t>ABCD</a:t>
            </a:r>
            <a:r>
              <a:rPr lang="ru-RU" dirty="0" smtClean="0">
                <a:solidFill>
                  <a:schemeClr val="accent2">
                    <a:lumMod val="60000"/>
                    <a:lumOff val="40000"/>
                  </a:schemeClr>
                </a:solidFill>
                <a:latin typeface="Comic Sans MS" pitchFamily="66" charset="0"/>
              </a:rPr>
              <a:t>, такой, что три угла при вершине </a:t>
            </a:r>
            <a:r>
              <a:rPr lang="ru-RU" i="1" dirty="0" smtClean="0">
                <a:solidFill>
                  <a:schemeClr val="accent2">
                    <a:lumMod val="60000"/>
                    <a:lumOff val="40000"/>
                  </a:schemeClr>
                </a:solidFill>
                <a:latin typeface="Comic Sans MS" pitchFamily="66" charset="0"/>
              </a:rPr>
              <a:t>D</a:t>
            </a:r>
            <a:r>
              <a:rPr lang="ru-RU" dirty="0" smtClean="0">
                <a:solidFill>
                  <a:schemeClr val="accent2">
                    <a:lumMod val="60000"/>
                    <a:lumOff val="40000"/>
                  </a:schemeClr>
                </a:solidFill>
                <a:latin typeface="Comic Sans MS" pitchFamily="66" charset="0"/>
              </a:rPr>
              <a:t> ( , и ) — прямые, верно следующее соотношение: </a:t>
            </a:r>
            <a:r>
              <a:rPr lang="ru-RU" i="1" dirty="0" smtClean="0">
                <a:solidFill>
                  <a:schemeClr val="accent2">
                    <a:lumMod val="60000"/>
                    <a:lumOff val="40000"/>
                  </a:schemeClr>
                </a:solidFill>
                <a:latin typeface="Comic Sans MS" pitchFamily="66" charset="0"/>
              </a:rPr>
              <a:t>квадрат площади грани, противолежащей вершине D, равен сумме квадратов площадей граней, прилежащих к этому углу</a:t>
            </a:r>
            <a:r>
              <a:rPr lang="ru-RU" dirty="0" smtClean="0">
                <a:solidFill>
                  <a:schemeClr val="accent2">
                    <a:lumMod val="60000"/>
                    <a:lumOff val="40000"/>
                  </a:schemeClr>
                </a:solidFill>
                <a:latin typeface="Comic Sans MS" pitchFamily="66" charset="0"/>
              </a:rPr>
              <a:t>.</a:t>
            </a:r>
            <a:r>
              <a:rPr lang="ru-RU" dirty="0" smtClean="0"/>
              <a:t> </a:t>
            </a:r>
          </a:p>
          <a:p>
            <a:pPr>
              <a:buFont typeface="Arial" pitchFamily="34" charset="0"/>
              <a:buChar char="•"/>
            </a:pPr>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p>
        </p:txBody>
      </p:sp>
      <p:pic>
        <p:nvPicPr>
          <p:cNvPr id="15361" name="Picture 1" descr="\operatorname{ch}\, c= \operatorname{ch}\,  a \,\operatorname{ch}\,  b."/>
          <p:cNvPicPr>
            <a:picLocks noChangeAspect="1" noChangeArrowheads="1"/>
          </p:cNvPicPr>
          <p:nvPr/>
        </p:nvPicPr>
        <p:blipFill>
          <a:blip r:embed="rId2"/>
          <a:srcRect/>
          <a:stretch>
            <a:fillRect/>
          </a:stretch>
        </p:blipFill>
        <p:spPr bwMode="auto">
          <a:xfrm>
            <a:off x="71406" y="2643182"/>
            <a:ext cx="3024209" cy="357190"/>
          </a:xfrm>
          <a:prstGeom prst="rect">
            <a:avLst/>
          </a:prstGeom>
          <a:noFill/>
          <a:ln w="9525">
            <a:noFill/>
            <a:miter lim="800000"/>
            <a:headEnd/>
            <a:tailEnd/>
          </a:ln>
        </p:spPr>
      </p:pic>
      <p:pic>
        <p:nvPicPr>
          <p:cNvPr id="15362" name="Picture 2" descr="S_{ABC}^2 = S_{ABD}^2 +S_{BDC}^2+S_{ADC}^2."/>
          <p:cNvPicPr>
            <a:picLocks noChangeAspect="1" noChangeArrowheads="1"/>
          </p:cNvPicPr>
          <p:nvPr/>
        </p:nvPicPr>
        <p:blipFill>
          <a:blip r:embed="rId3"/>
          <a:srcRect/>
          <a:stretch>
            <a:fillRect/>
          </a:stretch>
        </p:blipFill>
        <p:spPr bwMode="auto">
          <a:xfrm>
            <a:off x="58982" y="4286256"/>
            <a:ext cx="4084390" cy="357190"/>
          </a:xfrm>
          <a:prstGeom prst="rect">
            <a:avLst/>
          </a:prstGeom>
          <a:noFill/>
          <a:ln w="9525">
            <a:noFill/>
            <a:miter lim="800000"/>
            <a:headEnd/>
            <a:tailEnd/>
          </a:ln>
        </p:spPr>
      </p:pic>
      <p:pic>
        <p:nvPicPr>
          <p:cNvPr id="15363" name="Picture 3" descr="300px-Generalization-equal-sides"/>
          <p:cNvPicPr>
            <a:picLocks noChangeAspect="1" noChangeArrowheads="1"/>
          </p:cNvPicPr>
          <p:nvPr/>
        </p:nvPicPr>
        <p:blipFill>
          <a:blip r:embed="rId4"/>
          <a:srcRect/>
          <a:stretch>
            <a:fillRect/>
          </a:stretch>
        </p:blipFill>
        <p:spPr bwMode="auto">
          <a:xfrm>
            <a:off x="642910" y="4714884"/>
            <a:ext cx="3115029" cy="2071678"/>
          </a:xfrm>
          <a:prstGeom prst="rect">
            <a:avLst/>
          </a:prstGeom>
          <a:noFill/>
          <a:ln w="9525">
            <a:noFill/>
            <a:miter lim="800000"/>
            <a:headEnd/>
            <a:tailEnd/>
          </a:ln>
        </p:spPr>
      </p:pic>
      <p:pic>
        <p:nvPicPr>
          <p:cNvPr id="15364" name="Picture 4" descr="c^2=a^2+b \cdot d"/>
          <p:cNvPicPr>
            <a:picLocks noChangeAspect="1" noChangeArrowheads="1"/>
          </p:cNvPicPr>
          <p:nvPr/>
        </p:nvPicPr>
        <p:blipFill>
          <a:blip r:embed="rId5"/>
          <a:srcRect/>
          <a:stretch>
            <a:fillRect/>
          </a:stretch>
        </p:blipFill>
        <p:spPr bwMode="auto">
          <a:xfrm>
            <a:off x="4179091" y="6357958"/>
            <a:ext cx="2107421" cy="357190"/>
          </a:xfrm>
          <a:prstGeom prst="rect">
            <a:avLst/>
          </a:prstGeom>
          <a:noFill/>
          <a:ln w="9525">
            <a:noFill/>
            <a:miter lim="800000"/>
            <a:headEnd/>
            <a:tailEnd/>
          </a:ln>
        </p:spPr>
      </p:pic>
      <p:sp>
        <p:nvSpPr>
          <p:cNvPr id="8" name="Стрелка влево 7">
            <a:hlinkClick r:id="rId6" action="ppaction://hlinksldjump"/>
          </p:cNvPr>
          <p:cNvSpPr/>
          <p:nvPr/>
        </p:nvSpPr>
        <p:spPr>
          <a:xfrm>
            <a:off x="8143900" y="5643578"/>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7"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92301" y="-71462"/>
            <a:ext cx="4079963" cy="830997"/>
          </a:xfrm>
          <a:prstGeom prst="rect">
            <a:avLst/>
          </a:prstGeom>
          <a:noFill/>
        </p:spPr>
        <p:txBody>
          <a:bodyPr wrap="none" lIns="91440" tIns="45720" rIns="91440" bIns="45720">
            <a:spAutoFit/>
          </a:bodyPr>
          <a:lstStyle/>
          <a:p>
            <a:pPr algn="ctr"/>
            <a:r>
              <a:rPr lang="ru-RU" sz="4800" b="1" dirty="0" smtClean="0">
                <a:ln w="24500" cmpd="dbl">
                  <a:solidFill>
                    <a:schemeClr val="accent2">
                      <a:shade val="85000"/>
                      <a:satMod val="155000"/>
                    </a:schemeClr>
                  </a:solidFill>
                  <a:prstDash val="solid"/>
                  <a:miter lim="800000"/>
                </a:ln>
                <a:solidFill>
                  <a:schemeClr val="accent1">
                    <a:lumMod val="60000"/>
                    <a:lumOff val="40000"/>
                  </a:schemeClr>
                </a:solidFill>
                <a:latin typeface="Comic Sans MS" pitchFamily="66" charset="0"/>
              </a:rPr>
              <a:t>Содержание:</a:t>
            </a:r>
            <a:endParaRPr lang="ru-RU" sz="4800" b="1" cap="none" spc="0" dirty="0">
              <a:ln w="24500" cmpd="dbl">
                <a:solidFill>
                  <a:schemeClr val="accent2">
                    <a:shade val="85000"/>
                    <a:satMod val="155000"/>
                  </a:schemeClr>
                </a:solidFill>
                <a:prstDash val="solid"/>
                <a:miter lim="800000"/>
              </a:ln>
              <a:solidFill>
                <a:schemeClr val="accent1">
                  <a:lumMod val="60000"/>
                  <a:lumOff val="40000"/>
                </a:schemeClr>
              </a:solidFill>
              <a:latin typeface="Comic Sans MS" pitchFamily="66" charset="0"/>
            </a:endParaRPr>
          </a:p>
        </p:txBody>
      </p:sp>
      <p:sp>
        <p:nvSpPr>
          <p:cNvPr id="3" name="TextBox 2"/>
          <p:cNvSpPr txBox="1"/>
          <p:nvPr/>
        </p:nvSpPr>
        <p:spPr>
          <a:xfrm>
            <a:off x="285720" y="1214422"/>
            <a:ext cx="8501122" cy="461665"/>
          </a:xfrm>
          <a:prstGeom prst="rect">
            <a:avLst/>
          </a:prstGeom>
          <a:noFill/>
        </p:spPr>
        <p:txBody>
          <a:bodyPr wrap="square" rtlCol="0">
            <a:spAutoFit/>
          </a:bodyPr>
          <a:lstStyle/>
          <a:p>
            <a:pPr marL="514350" indent="-514350"/>
            <a:endParaRPr lang="ru-RU" sz="2400" b="1" dirty="0">
              <a:solidFill>
                <a:schemeClr val="accent2">
                  <a:lumMod val="60000"/>
                  <a:lumOff val="40000"/>
                </a:schemeClr>
              </a:solidFill>
              <a:latin typeface="Comic Sans MS" pitchFamily="66" charset="0"/>
            </a:endParaRPr>
          </a:p>
        </p:txBody>
      </p:sp>
      <p:sp>
        <p:nvSpPr>
          <p:cNvPr id="4" name="Прямоугольник 3"/>
          <p:cNvSpPr/>
          <p:nvPr/>
        </p:nvSpPr>
        <p:spPr>
          <a:xfrm>
            <a:off x="8786842" y="785794"/>
            <a:ext cx="2857504" cy="307777"/>
          </a:xfrm>
          <a:prstGeom prst="rect">
            <a:avLst/>
          </a:prstGeom>
        </p:spPr>
        <p:txBody>
          <a:bodyPr wrap="square">
            <a:spAutoFit/>
          </a:bodyPr>
          <a:lstStyle/>
          <a:p>
            <a:endParaRPr lang="ru-RU" sz="1400" dirty="0"/>
          </a:p>
        </p:txBody>
      </p:sp>
      <p:sp>
        <p:nvSpPr>
          <p:cNvPr id="7" name="TextBox 6"/>
          <p:cNvSpPr txBox="1"/>
          <p:nvPr/>
        </p:nvSpPr>
        <p:spPr>
          <a:xfrm>
            <a:off x="357158" y="642918"/>
            <a:ext cx="8643998" cy="6986528"/>
          </a:xfrm>
          <a:prstGeom prst="rect">
            <a:avLst/>
          </a:prstGeom>
          <a:noFill/>
        </p:spPr>
        <p:txBody>
          <a:bodyPr wrap="square" rtlCol="0">
            <a:spAutoFit/>
          </a:bodyPr>
          <a:lstStyle/>
          <a:p>
            <a:pPr marL="571500" indent="-571500" algn="ctr">
              <a:buAutoNum type="romanUcPeriod"/>
            </a:pP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2" action="ppaction://hlinksldjump"/>
              </a:rPr>
              <a:t>История теоремы</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endParaRPr lang="en-US"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endParaRPr>
          </a:p>
          <a:p>
            <a:pPr marL="571500" indent="-571500" algn="ctr">
              <a:buAutoNum type="romanUcPeriod"/>
            </a:pPr>
            <a:r>
              <a:rPr lang="en-US"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3" action="ppaction://hlinksldjump"/>
              </a:rPr>
              <a:t>Формулировки</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buAutoNum type="romanUcPeriod"/>
            </a:pP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 Доказательства:</a:t>
            </a:r>
          </a:p>
          <a:p>
            <a:pPr marL="571500" indent="-571500" algn="ctr">
              <a:buAutoNum type="arabicPeriod"/>
            </a:pP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4" action="ppaction://hlinksldjump"/>
              </a:rPr>
              <a:t>Через подобные треугольники</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buAutoNum type="arabicPeriod"/>
            </a:pP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Доказательства методом площадей:</a:t>
            </a:r>
          </a:p>
          <a:p>
            <a:pPr marL="571500" indent="-571500" algn="ct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а)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5" action="ppaction://hlinksldjump"/>
              </a:rPr>
              <a:t>Доказательство через равнодополняемость</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б)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6" action="ppaction://hlinksldjump"/>
              </a:rPr>
              <a:t>Доказательство Евклида</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в)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7" action="ppaction://hlinksldjump"/>
              </a:rPr>
              <a:t>Доказательство Леонардо да Винчи</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3.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8" action="ppaction://hlinksldjump"/>
              </a:rPr>
              <a:t>Доказательство методом бесконечно малых</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r>
              <a:rPr lang="en-US"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IV.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9" action="ppaction://hlinksldjump"/>
              </a:rPr>
              <a:t>Карикатуры</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endParaRPr lang="en-US"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endParaRPr>
          </a:p>
          <a:p>
            <a:pPr marL="571500" indent="-571500" algn="ctr"/>
            <a:r>
              <a:rPr lang="en-US"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V. </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hlinkClick r:id="rId10" action="ppaction://hlinksldjump"/>
              </a:rPr>
              <a:t>Вариации и обобщения</a:t>
            </a: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a:t>
            </a:r>
          </a:p>
          <a:p>
            <a:pPr marL="571500" indent="-571500" algn="ctr"/>
            <a:endPar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endParaRPr>
          </a:p>
          <a:p>
            <a:pPr marL="571500" indent="-571500" algn="ctr"/>
            <a:r>
              <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rPr>
              <a:t> </a:t>
            </a:r>
          </a:p>
          <a:p>
            <a:pPr marL="571500" indent="-571500" algn="ctr">
              <a:buAutoNum type="arabicPeriod"/>
            </a:pPr>
            <a:endParaRPr lang="ru-RU" sz="2800" b="1" dirty="0" smtClean="0">
              <a:ln w="24500" cmpd="dbl">
                <a:solidFill>
                  <a:schemeClr val="accent2">
                    <a:shade val="85000"/>
                    <a:satMod val="155000"/>
                  </a:schemeClr>
                </a:solidFill>
                <a:prstDash val="solid"/>
                <a:miter lim="800000"/>
              </a:ln>
              <a:solidFill>
                <a:schemeClr val="accent2">
                  <a:lumMod val="60000"/>
                  <a:lumOff val="40000"/>
                </a:schemeClr>
              </a:solidFill>
              <a:effectLst>
                <a:outerShdw blurRad="38100" dist="38100" dir="7020000" algn="tl">
                  <a:srgbClr val="000000">
                    <a:alpha val="35000"/>
                  </a:srgbClr>
                </a:outerShdw>
              </a:effectLst>
              <a:latin typeface="Comic Sans MS" pitchFamily="66" charset="0"/>
            </a:endParaRPr>
          </a:p>
          <a:p>
            <a:pPr marL="571500" indent="-571500" algn="ctr"/>
            <a:endParaRPr lang="ru-RU" sz="2800" dirty="0"/>
          </a:p>
        </p:txBody>
      </p:sp>
      <p:sp>
        <p:nvSpPr>
          <p:cNvPr id="8" name="Стрелка влево 7">
            <a:hlinkClick r:id="rId11" action="ppaction://hlinksldjump"/>
          </p:cNvPr>
          <p:cNvSpPr/>
          <p:nvPr/>
        </p:nvSpPr>
        <p:spPr>
          <a:xfrm>
            <a:off x="8143900" y="5572140"/>
            <a:ext cx="857256"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75086" y="-116641"/>
            <a:ext cx="5525872" cy="830997"/>
          </a:xfrm>
          <a:prstGeom prst="rect">
            <a:avLst/>
          </a:prstGeom>
          <a:noFill/>
        </p:spPr>
        <p:txBody>
          <a:bodyPr wrap="none" lIns="91440" tIns="45720" rIns="91440" bIns="45720">
            <a:spAutoFit/>
          </a:bodyPr>
          <a:lstStyle/>
          <a:p>
            <a:pPr algn="ctr"/>
            <a:r>
              <a:rPr lang="ru-RU" sz="4800" b="1" cap="none" spc="0" dirty="0" smtClean="0">
                <a:ln w="24500" cmpd="dbl">
                  <a:solidFill>
                    <a:schemeClr val="accent2">
                      <a:shade val="85000"/>
                      <a:satMod val="155000"/>
                    </a:schemeClr>
                  </a:solidFill>
                  <a:prstDash val="solid"/>
                  <a:miter lim="800000"/>
                </a:ln>
                <a:solidFill>
                  <a:schemeClr val="accent1">
                    <a:lumMod val="60000"/>
                    <a:lumOff val="40000"/>
                  </a:schemeClr>
                </a:solidFill>
                <a:effectLst>
                  <a:outerShdw blurRad="38100" dist="38100" dir="7020000" algn="tl">
                    <a:srgbClr val="000000">
                      <a:alpha val="35000"/>
                    </a:srgbClr>
                  </a:outerShdw>
                </a:effectLst>
                <a:latin typeface="Comic Sans MS" pitchFamily="66" charset="0"/>
              </a:rPr>
              <a:t>История теоремы</a:t>
            </a:r>
            <a:endParaRPr lang="ru-RU" sz="4800" b="1" cap="none" spc="0" dirty="0">
              <a:ln w="24500" cmpd="dbl">
                <a:solidFill>
                  <a:schemeClr val="accent2">
                    <a:shade val="85000"/>
                    <a:satMod val="155000"/>
                  </a:schemeClr>
                </a:solidFill>
                <a:prstDash val="solid"/>
                <a:miter lim="800000"/>
              </a:ln>
              <a:solidFill>
                <a:schemeClr val="accent1">
                  <a:lumMod val="60000"/>
                  <a:lumOff val="40000"/>
                </a:schemeClr>
              </a:solidFill>
              <a:effectLst>
                <a:outerShdw blurRad="38100" dist="38100" dir="7020000" algn="tl">
                  <a:srgbClr val="000000">
                    <a:alpha val="35000"/>
                  </a:srgbClr>
                </a:outerShdw>
              </a:effectLst>
              <a:latin typeface="Comic Sans MS" pitchFamily="66" charset="0"/>
            </a:endParaRPr>
          </a:p>
        </p:txBody>
      </p:sp>
      <p:sp>
        <p:nvSpPr>
          <p:cNvPr id="5" name="TextBox 4"/>
          <p:cNvSpPr txBox="1"/>
          <p:nvPr/>
        </p:nvSpPr>
        <p:spPr>
          <a:xfrm>
            <a:off x="71406" y="620610"/>
            <a:ext cx="8929718" cy="6986528"/>
          </a:xfrm>
          <a:prstGeom prst="rect">
            <a:avLst/>
          </a:prstGeom>
          <a:noFill/>
        </p:spPr>
        <p:txBody>
          <a:bodyPr wrap="square" rtlCol="0">
            <a:spAutoFit/>
          </a:bodyPr>
          <a:lstStyle/>
          <a:p>
            <a:r>
              <a:rPr lang="ru-RU" sz="1600" dirty="0" smtClean="0">
                <a:solidFill>
                  <a:schemeClr val="accent2">
                    <a:lumMod val="60000"/>
                    <a:lumOff val="40000"/>
                  </a:schemeClr>
                </a:solidFill>
                <a:latin typeface="Comic Sans MS" pitchFamily="66" charset="0"/>
              </a:rPr>
              <a:t>Исторический обзор начнем с древнего Китая. Здесь особое внимание привлекает математическая книга Чу-пей. В этом сочинении так говорится о пифагоровом треугольнике со сторонами 3, 4 и 5: "Если прямой угол разложить на составные части, то линия, соединяющая концы его сторон, будет 5, когда основание есть 3, а высота 4". В этой же книге предложен рисунок, который совпадает с одним из чертежей индусской геометрии Басхары.</a:t>
            </a:r>
          </a:p>
          <a:p>
            <a:r>
              <a:rPr lang="ru-RU" sz="1600" dirty="0" smtClean="0">
                <a:solidFill>
                  <a:schemeClr val="accent2">
                    <a:lumMod val="60000"/>
                    <a:lumOff val="40000"/>
                  </a:schemeClr>
                </a:solidFill>
                <a:latin typeface="Comic Sans MS" pitchFamily="66" charset="0"/>
              </a:rPr>
              <a:t>Кантор (крупнейший немецкий историк математики) считает, что равенство 3</a:t>
            </a:r>
            <a:r>
              <a:rPr lang="ru-RU" sz="1600" baseline="30000" dirty="0" smtClean="0">
                <a:solidFill>
                  <a:schemeClr val="accent2">
                    <a:lumMod val="60000"/>
                    <a:lumOff val="40000"/>
                  </a:schemeClr>
                </a:solidFill>
                <a:latin typeface="Comic Sans MS" pitchFamily="66" charset="0"/>
              </a:rPr>
              <a:t>2</a:t>
            </a:r>
            <a:r>
              <a:rPr lang="ru-RU" sz="1600" dirty="0" smtClean="0">
                <a:solidFill>
                  <a:schemeClr val="accent2">
                    <a:lumMod val="60000"/>
                    <a:lumOff val="40000"/>
                  </a:schemeClr>
                </a:solidFill>
                <a:latin typeface="Comic Sans MS" pitchFamily="66" charset="0"/>
              </a:rPr>
              <a:t> + 4</a:t>
            </a:r>
            <a:r>
              <a:rPr lang="ru-RU" sz="1600" baseline="30000" dirty="0" smtClean="0">
                <a:solidFill>
                  <a:schemeClr val="accent2">
                    <a:lumMod val="60000"/>
                    <a:lumOff val="40000"/>
                  </a:schemeClr>
                </a:solidFill>
                <a:latin typeface="Comic Sans MS" pitchFamily="66" charset="0"/>
              </a:rPr>
              <a:t>2</a:t>
            </a:r>
            <a:r>
              <a:rPr lang="ru-RU" sz="1600" dirty="0" smtClean="0">
                <a:solidFill>
                  <a:schemeClr val="accent2">
                    <a:lumMod val="60000"/>
                    <a:lumOff val="40000"/>
                  </a:schemeClr>
                </a:solidFill>
                <a:latin typeface="Comic Sans MS" pitchFamily="66" charset="0"/>
              </a:rPr>
              <a:t> = 5</a:t>
            </a:r>
            <a:r>
              <a:rPr lang="ru-RU" sz="1600" baseline="30000" dirty="0" smtClean="0">
                <a:solidFill>
                  <a:schemeClr val="accent2">
                    <a:lumMod val="60000"/>
                    <a:lumOff val="40000"/>
                  </a:schemeClr>
                </a:solidFill>
                <a:latin typeface="Comic Sans MS" pitchFamily="66" charset="0"/>
              </a:rPr>
              <a:t>2</a:t>
            </a:r>
            <a:r>
              <a:rPr lang="ru-RU" sz="1600" dirty="0" smtClean="0">
                <a:solidFill>
                  <a:schemeClr val="accent2">
                    <a:lumMod val="60000"/>
                    <a:lumOff val="40000"/>
                  </a:schemeClr>
                </a:solidFill>
                <a:latin typeface="Comic Sans MS" pitchFamily="66" charset="0"/>
              </a:rPr>
              <a:t> было известно уже египтянам еще около 2300 г. до н. э., во времена царя Аменемхета I (согласно папирусу 6619 Берлинского музея). По мнению Кантора гарпедонапты, или "натягиватели веревок", строили прямые углы при помощи прямоугольных треугольников со сторонами 3, 4 и 5. Очень легко можно воспроизвести их способ построения. Возьмем веревку длиною в 12 м. и привяжем к ней по цветной полоске на расстоянии 3м. от одного конца и 4 метра от другого . Прямой угол окажется заключенным между сторонами длиной в 3 и 4 метра. Гарпедонаптам можно было бы возразить, что их способ построения становиться излишним, если воспользоваться, например, деревянным угольником, применяемым всеми плотниками. И действительно, известны египетские рисунки, на которых встречается такой инструмент, например рисунки, изображающие столярную мастерскую. </a:t>
            </a:r>
          </a:p>
          <a:p>
            <a:r>
              <a:rPr lang="ru-RU" sz="1600" dirty="0" smtClean="0">
                <a:solidFill>
                  <a:schemeClr val="accent2">
                    <a:lumMod val="60000"/>
                    <a:lumOff val="40000"/>
                  </a:schemeClr>
                </a:solidFill>
                <a:latin typeface="Comic Sans MS" pitchFamily="66" charset="0"/>
              </a:rPr>
              <a:t>Несколько больше известно о теореме Пифагора у вавилонян. В одном тексте, относимом ко времени Хаммураби, т. е. к 2000 г. до н. э., приводится приближенное вычисление гипотенузы прямоугольного треугольника. Отсюда можно сделать вывод, что в Двуречье умели производить вычисления с прямоугольными треугольниками, по крайней мере в некоторых случаях. Основываясь, с одной стороны, на сегодняшнем уровне знаний о египетской и вавилонской математике, а с другой-на критическом изучении греческих источников, Ван-дер-Варден (голландский математик) сделал</a:t>
            </a:r>
          </a:p>
          <a:p>
            <a:endParaRPr lang="ru-RU" sz="1600" dirty="0" smtClean="0">
              <a:solidFill>
                <a:schemeClr val="accent2">
                  <a:lumMod val="60000"/>
                  <a:lumOff val="40000"/>
                </a:schemeClr>
              </a:solidFill>
              <a:latin typeface="Comic Sans MS" pitchFamily="66" charset="0"/>
            </a:endParaRPr>
          </a:p>
          <a:p>
            <a:r>
              <a:rPr lang="ru-RU" sz="1600" dirty="0" smtClean="0">
                <a:solidFill>
                  <a:schemeClr val="accent2">
                    <a:lumMod val="60000"/>
                    <a:lumOff val="40000"/>
                  </a:schemeClr>
                </a:solidFill>
                <a:latin typeface="Comic Sans MS" pitchFamily="66" charset="0"/>
              </a:rPr>
              <a:t> </a:t>
            </a:r>
          </a:p>
          <a:p>
            <a:endParaRPr lang="ru-RU" sz="1600" dirty="0">
              <a:solidFill>
                <a:schemeClr val="accent2">
                  <a:lumMod val="60000"/>
                  <a:lumOff val="40000"/>
                </a:schemeClr>
              </a:solidFill>
              <a:latin typeface="Comic Sans MS" pitchFamily="66" charset="0"/>
            </a:endParaRPr>
          </a:p>
        </p:txBody>
      </p:sp>
      <p:sp>
        <p:nvSpPr>
          <p:cNvPr id="6" name="Стрелка вправо 5">
            <a:hlinkClick r:id="rId2" action="ppaction://hlinksldjump"/>
          </p:cNvPr>
          <p:cNvSpPr/>
          <p:nvPr/>
        </p:nvSpPr>
        <p:spPr>
          <a:xfrm>
            <a:off x="8072462" y="71414"/>
            <a:ext cx="1000132" cy="5714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лево 7">
            <a:hlinkClick r:id="rId3" action="ppaction://hlinksldjump"/>
          </p:cNvPr>
          <p:cNvSpPr/>
          <p:nvPr/>
        </p:nvSpPr>
        <p:spPr>
          <a:xfrm>
            <a:off x="500034" y="71438"/>
            <a:ext cx="1000132" cy="5000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57345"/>
            <a:ext cx="9144000" cy="12557284"/>
          </a:xfrm>
          <a:prstGeom prst="rect">
            <a:avLst/>
          </a:prstGeom>
        </p:spPr>
        <p:txBody>
          <a:bodyPr wrap="square">
            <a:spAutoFit/>
          </a:bodyPr>
          <a:lstStyle/>
          <a:p>
            <a:r>
              <a:rPr lang="ru-RU" dirty="0" smtClean="0">
                <a:solidFill>
                  <a:schemeClr val="accent2">
                    <a:lumMod val="60000"/>
                    <a:lumOff val="40000"/>
                  </a:schemeClr>
                </a:solidFill>
                <a:latin typeface="Comic Sans MS" pitchFamily="66" charset="0"/>
              </a:rPr>
              <a:t>следующий вывод: </a:t>
            </a:r>
            <a:r>
              <a:rPr lang="ru-RU" i="1" dirty="0" smtClean="0">
                <a:solidFill>
                  <a:schemeClr val="accent2">
                    <a:lumMod val="60000"/>
                    <a:lumOff val="40000"/>
                  </a:schemeClr>
                </a:solidFill>
                <a:latin typeface="Comic Sans MS" pitchFamily="66" charset="0"/>
              </a:rPr>
              <a:t>"Заслугой первых греческих математиков, таких как Фалес, Пифагор и пифагорейцы, является не открытие математики, но ее систематизация и обоснование. В их руках вычислительные рецепты, основанные на смутных представлениях, превратились в точную науку."</a:t>
            </a:r>
            <a:r>
              <a:rPr lang="ru-RU" dirty="0" smtClean="0">
                <a:solidFill>
                  <a:schemeClr val="accent2">
                    <a:lumMod val="60000"/>
                    <a:lumOff val="40000"/>
                  </a:schemeClr>
                </a:solidFill>
                <a:latin typeface="Comic Sans MS" pitchFamily="66" charset="0"/>
              </a:rPr>
              <a:t> </a:t>
            </a:r>
          </a:p>
          <a:p>
            <a:r>
              <a:rPr lang="ru-RU" dirty="0" smtClean="0">
                <a:solidFill>
                  <a:schemeClr val="accent2">
                    <a:lumMod val="60000"/>
                    <a:lumOff val="40000"/>
                  </a:schemeClr>
                </a:solidFill>
                <a:latin typeface="Comic Sans MS" pitchFamily="66" charset="0"/>
              </a:rPr>
              <a:t>Геометрия у </a:t>
            </a:r>
            <a:r>
              <a:rPr lang="ru-RU" i="1" dirty="0" smtClean="0">
                <a:solidFill>
                  <a:schemeClr val="accent2">
                    <a:lumMod val="60000"/>
                    <a:lumOff val="40000"/>
                  </a:schemeClr>
                </a:solidFill>
                <a:latin typeface="Comic Sans MS" pitchFamily="66" charset="0"/>
              </a:rPr>
              <a:t>индусов</a:t>
            </a:r>
            <a:r>
              <a:rPr lang="ru-RU" dirty="0" smtClean="0">
                <a:solidFill>
                  <a:schemeClr val="accent2">
                    <a:lumMod val="60000"/>
                    <a:lumOff val="40000"/>
                  </a:schemeClr>
                </a:solidFill>
                <a:latin typeface="Comic Sans MS" pitchFamily="66" charset="0"/>
              </a:rPr>
              <a:t>, как и у египтян и вавилонян, была тесно связана с культом. Весьма вероятно, что теорема о квадрате гипотенузы была известна в Индии уже около 18 века до н. э. </a:t>
            </a:r>
          </a:p>
          <a:p>
            <a:r>
              <a:rPr lang="ru-RU" dirty="0" smtClean="0">
                <a:solidFill>
                  <a:schemeClr val="accent2">
                    <a:lumMod val="60000"/>
                    <a:lumOff val="40000"/>
                  </a:schemeClr>
                </a:solidFill>
                <a:latin typeface="Comic Sans MS" pitchFamily="66" charset="0"/>
              </a:rPr>
              <a:t>В первом русском переводе евклидовых "Начал", сделанном Ф. И. Петрушевским, теорема Пифагора изложена так: </a:t>
            </a:r>
            <a:r>
              <a:rPr lang="ru-RU" i="1" dirty="0" smtClean="0">
                <a:solidFill>
                  <a:schemeClr val="accent2">
                    <a:lumMod val="60000"/>
                    <a:lumOff val="40000"/>
                  </a:schemeClr>
                </a:solidFill>
                <a:latin typeface="Comic Sans MS" pitchFamily="66" charset="0"/>
              </a:rPr>
              <a:t>"В прямоугольных треугольниках квадрат из стороны, противолежащей прямому углу, равен сумме квадратов из сторон, содержащих прямой угол".</a:t>
            </a:r>
            <a:r>
              <a:rPr lang="ru-RU" dirty="0" smtClean="0">
                <a:solidFill>
                  <a:schemeClr val="accent2">
                    <a:lumMod val="60000"/>
                    <a:lumOff val="40000"/>
                  </a:schemeClr>
                </a:solidFill>
                <a:latin typeface="Comic Sans MS" pitchFamily="66" charset="0"/>
              </a:rPr>
              <a:t> </a:t>
            </a:r>
          </a:p>
          <a:p>
            <a:r>
              <a:rPr lang="ru-RU" dirty="0" smtClean="0">
                <a:solidFill>
                  <a:schemeClr val="accent2">
                    <a:lumMod val="60000"/>
                    <a:lumOff val="40000"/>
                  </a:schemeClr>
                </a:solidFill>
                <a:latin typeface="Comic Sans MS" pitchFamily="66" charset="0"/>
              </a:rPr>
              <a:t>В настоящее время известно, что эта теорема не была открыта Пифагором. Однако одни полагают, что Пифагор первым дал ее полноценное доказательство, а другие отказывают ему и в этой заслуге. Некоторые приписывают Пифагору доказательство, которое Евклид приводит в первой книге своих "Начал". С другой стороны, Прокл утверждает, что доказательство в "Началах" принадлежит самому Евклиду. Как мы видим, история математики почти не сохранила достоверных данных о жизни Пифагора и его математической деятельности. Зато легенда сообщает даже ближайшие обстоятельства, сопровождавшие открытие теоремы. Рассказывают, что в честь этого открытия Пифагор принес в жертву 100 быков. </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p>
        </p:txBody>
      </p:sp>
      <p:sp>
        <p:nvSpPr>
          <p:cNvPr id="5" name="Прямоугольник 4"/>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2"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
        <p:nvSpPr>
          <p:cNvPr id="6" name="Стрелка влево 5">
            <a:hlinkClick r:id="rId3" action="ppaction://hlinksldjump"/>
          </p:cNvPr>
          <p:cNvSpPr/>
          <p:nvPr/>
        </p:nvSpPr>
        <p:spPr>
          <a:xfrm>
            <a:off x="8143900" y="5643578"/>
            <a:ext cx="928662"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92093" y="-137536"/>
            <a:ext cx="5080237" cy="923330"/>
          </a:xfrm>
          <a:prstGeom prst="rect">
            <a:avLst/>
          </a:prstGeom>
          <a:noFill/>
        </p:spPr>
        <p:txBody>
          <a:bodyPr wrap="none" lIns="91440" tIns="45720" rIns="91440" bIns="45720">
            <a:spAutoFit/>
          </a:bodyPr>
          <a:lstStyle/>
          <a:p>
            <a:pPr algn="ctr"/>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Формулировки</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pic>
        <p:nvPicPr>
          <p:cNvPr id="3074" name="Picture 2" descr="250px-Pythagorean"/>
          <p:cNvPicPr>
            <a:picLocks noChangeAspect="1" noChangeArrowheads="1"/>
          </p:cNvPicPr>
          <p:nvPr/>
        </p:nvPicPr>
        <p:blipFill>
          <a:blip r:embed="rId2"/>
          <a:srcRect/>
          <a:stretch>
            <a:fillRect/>
          </a:stretch>
        </p:blipFill>
        <p:spPr bwMode="auto">
          <a:xfrm>
            <a:off x="51662" y="714356"/>
            <a:ext cx="3948834" cy="3143272"/>
          </a:xfrm>
          <a:prstGeom prst="rect">
            <a:avLst/>
          </a:prstGeom>
          <a:noFill/>
          <a:ln w="9525">
            <a:noFill/>
            <a:miter lim="800000"/>
            <a:headEnd/>
            <a:tailEnd/>
          </a:ln>
        </p:spPr>
      </p:pic>
      <p:sp>
        <p:nvSpPr>
          <p:cNvPr id="6" name="TextBox 5"/>
          <p:cNvSpPr txBox="1"/>
          <p:nvPr/>
        </p:nvSpPr>
        <p:spPr>
          <a:xfrm>
            <a:off x="4929190" y="1155688"/>
            <a:ext cx="4143372" cy="3416320"/>
          </a:xfrm>
          <a:prstGeom prst="rect">
            <a:avLst/>
          </a:prstGeom>
          <a:noFill/>
        </p:spPr>
        <p:txBody>
          <a:bodyPr wrap="square" rtlCol="0">
            <a:spAutoFit/>
          </a:bodyPr>
          <a:lstStyle/>
          <a:p>
            <a:r>
              <a:rPr lang="ru-RU" sz="2400" b="1" u="sng" dirty="0" smtClean="0">
                <a:solidFill>
                  <a:schemeClr val="accent2">
                    <a:lumMod val="60000"/>
                    <a:lumOff val="40000"/>
                  </a:schemeClr>
                </a:solidFill>
                <a:latin typeface="Comic Sans MS" pitchFamily="66" charset="0"/>
              </a:rPr>
              <a:t>Теорема Пифагора: </a:t>
            </a:r>
            <a:r>
              <a:rPr lang="ru-RU" sz="2400" b="1" dirty="0" smtClean="0">
                <a:solidFill>
                  <a:schemeClr val="accent2">
                    <a:lumMod val="60000"/>
                    <a:lumOff val="40000"/>
                  </a:schemeClr>
                </a:solidFill>
                <a:latin typeface="Comic Sans MS" pitchFamily="66" charset="0"/>
              </a:rPr>
              <a:t>Сумма площадей квадратов, опирающихся на катеты (</a:t>
            </a:r>
            <a:r>
              <a:rPr lang="en-US" sz="2400" b="1" i="1" dirty="0" smtClean="0">
                <a:solidFill>
                  <a:schemeClr val="accent2">
                    <a:lumMod val="60000"/>
                    <a:lumOff val="40000"/>
                  </a:schemeClr>
                </a:solidFill>
                <a:latin typeface="Comic Sans MS" pitchFamily="66" charset="0"/>
              </a:rPr>
              <a:t>a</a:t>
            </a:r>
            <a:r>
              <a:rPr lang="ru-RU" sz="2400" b="1" i="1" dirty="0" smtClean="0">
                <a:solidFill>
                  <a:schemeClr val="accent2">
                    <a:lumMod val="60000"/>
                    <a:lumOff val="40000"/>
                  </a:schemeClr>
                </a:solidFill>
                <a:latin typeface="Comic Sans MS" pitchFamily="66" charset="0"/>
              </a:rPr>
              <a:t> </a:t>
            </a:r>
            <a:r>
              <a:rPr lang="ru-RU" sz="2400" b="1" dirty="0" smtClean="0">
                <a:solidFill>
                  <a:schemeClr val="accent2">
                    <a:lumMod val="60000"/>
                    <a:lumOff val="40000"/>
                  </a:schemeClr>
                </a:solidFill>
                <a:latin typeface="Comic Sans MS" pitchFamily="66" charset="0"/>
              </a:rPr>
              <a:t>и</a:t>
            </a:r>
            <a:r>
              <a:rPr lang="en-US" sz="2400" b="1" i="1" dirty="0" smtClean="0">
                <a:solidFill>
                  <a:schemeClr val="accent2">
                    <a:lumMod val="60000"/>
                    <a:lumOff val="40000"/>
                  </a:schemeClr>
                </a:solidFill>
                <a:latin typeface="Comic Sans MS" pitchFamily="66" charset="0"/>
              </a:rPr>
              <a:t> b</a:t>
            </a:r>
            <a:r>
              <a:rPr lang="ru-RU" sz="2400" b="1" dirty="0" smtClean="0">
                <a:solidFill>
                  <a:schemeClr val="accent2">
                    <a:lumMod val="60000"/>
                    <a:lumOff val="40000"/>
                  </a:schemeClr>
                </a:solidFill>
                <a:latin typeface="Comic Sans MS" pitchFamily="66" charset="0"/>
              </a:rPr>
              <a:t>), равна площади квадрата, построенного на гипотенузе </a:t>
            </a:r>
            <a:r>
              <a:rPr lang="ru-RU" sz="2400" b="1" i="1" dirty="0" smtClean="0">
                <a:solidFill>
                  <a:schemeClr val="accent2">
                    <a:lumMod val="60000"/>
                    <a:lumOff val="40000"/>
                  </a:schemeClr>
                </a:solidFill>
                <a:latin typeface="Comic Sans MS" pitchFamily="66" charset="0"/>
              </a:rPr>
              <a:t>с.</a:t>
            </a:r>
            <a:endParaRPr lang="en-US" sz="2400" b="1" i="1" dirty="0" smtClean="0">
              <a:solidFill>
                <a:schemeClr val="accent2">
                  <a:lumMod val="60000"/>
                  <a:lumOff val="40000"/>
                </a:schemeClr>
              </a:solidFill>
              <a:latin typeface="Comic Sans MS" pitchFamily="66" charset="0"/>
            </a:endParaRPr>
          </a:p>
          <a:p>
            <a:endParaRPr lang="en-US" sz="2400" b="1" i="1" dirty="0">
              <a:solidFill>
                <a:schemeClr val="accent2">
                  <a:lumMod val="60000"/>
                  <a:lumOff val="40000"/>
                </a:schemeClr>
              </a:solidFill>
              <a:latin typeface="Comic Sans MS" pitchFamily="66" charset="0"/>
            </a:endParaRPr>
          </a:p>
          <a:p>
            <a:endParaRPr lang="en-US" sz="2400" b="1" i="1" dirty="0" smtClean="0">
              <a:solidFill>
                <a:schemeClr val="accent2">
                  <a:lumMod val="60000"/>
                  <a:lumOff val="40000"/>
                </a:schemeClr>
              </a:solidFill>
              <a:latin typeface="Comic Sans MS" pitchFamily="66" charset="0"/>
            </a:endParaRPr>
          </a:p>
        </p:txBody>
      </p:sp>
      <p:sp>
        <p:nvSpPr>
          <p:cNvPr id="14" name="TextBox 13"/>
          <p:cNvSpPr txBox="1"/>
          <p:nvPr/>
        </p:nvSpPr>
        <p:spPr>
          <a:xfrm>
            <a:off x="214282" y="4357694"/>
            <a:ext cx="8072494" cy="2554545"/>
          </a:xfrm>
          <a:prstGeom prst="rect">
            <a:avLst/>
          </a:prstGeom>
          <a:noFill/>
        </p:spPr>
        <p:txBody>
          <a:bodyPr wrap="square" rtlCol="0">
            <a:spAutoFit/>
          </a:bodyPr>
          <a:lstStyle/>
          <a:p>
            <a:r>
              <a:rPr lang="ru-RU" sz="2000" b="1" u="sng" dirty="0" smtClean="0">
                <a:solidFill>
                  <a:schemeClr val="accent2">
                    <a:lumMod val="60000"/>
                    <a:lumOff val="40000"/>
                  </a:schemeClr>
                </a:solidFill>
                <a:latin typeface="Comic Sans MS" pitchFamily="66" charset="0"/>
              </a:rPr>
              <a:t>Геометрическая формулировка:</a:t>
            </a:r>
            <a:endParaRPr lang="ru-RU" sz="2000" dirty="0" smtClean="0">
              <a:solidFill>
                <a:schemeClr val="accent2">
                  <a:lumMod val="60000"/>
                  <a:lumOff val="40000"/>
                </a:schemeClr>
              </a:solidFill>
              <a:latin typeface="Comic Sans MS" pitchFamily="66" charset="0"/>
            </a:endParaRPr>
          </a:p>
          <a:p>
            <a:r>
              <a:rPr lang="ru-RU" sz="2000" dirty="0" smtClean="0">
                <a:solidFill>
                  <a:schemeClr val="accent2">
                    <a:lumMod val="60000"/>
                    <a:lumOff val="40000"/>
                  </a:schemeClr>
                </a:solidFill>
                <a:latin typeface="Comic Sans MS" pitchFamily="66" charset="0"/>
              </a:rPr>
              <a:t>В прямоугольном треугольнике площадь квадрата, построенного на гипотенузе, равна сумме площадей квадратов, построенных на катетах.</a:t>
            </a:r>
          </a:p>
          <a:p>
            <a:r>
              <a:rPr lang="ru-RU" sz="2000" b="1" u="sng" dirty="0" smtClean="0">
                <a:solidFill>
                  <a:schemeClr val="accent2">
                    <a:lumMod val="60000"/>
                    <a:lumOff val="40000"/>
                  </a:schemeClr>
                </a:solidFill>
                <a:latin typeface="Comic Sans MS" pitchFamily="66" charset="0"/>
              </a:rPr>
              <a:t>Алгебраическая формулировка:</a:t>
            </a:r>
          </a:p>
          <a:p>
            <a:r>
              <a:rPr lang="ru-RU" sz="2000" dirty="0" smtClean="0">
                <a:solidFill>
                  <a:schemeClr val="accent2">
                    <a:lumMod val="60000"/>
                    <a:lumOff val="40000"/>
                  </a:schemeClr>
                </a:solidFill>
                <a:latin typeface="Comic Sans MS" pitchFamily="66" charset="0"/>
              </a:rPr>
              <a:t>В прямоугольном треугольнике квадрат длины гипотенузы равен сумме квадратов длин катетов.</a:t>
            </a:r>
          </a:p>
          <a:p>
            <a:endParaRPr lang="ru-RU" sz="2000" b="1" u="sng" dirty="0">
              <a:solidFill>
                <a:schemeClr val="accent2">
                  <a:lumMod val="60000"/>
                  <a:lumOff val="40000"/>
                </a:schemeClr>
              </a:solidFill>
              <a:latin typeface="Comic Sans MS" pitchFamily="66" charset="0"/>
            </a:endParaRPr>
          </a:p>
        </p:txBody>
      </p:sp>
      <p:sp>
        <p:nvSpPr>
          <p:cNvPr id="7" name="Стрелка вправо 6">
            <a:hlinkClick r:id="rId3" action="ppaction://hlinksldjump"/>
          </p:cNvPr>
          <p:cNvSpPr/>
          <p:nvPr/>
        </p:nvSpPr>
        <p:spPr>
          <a:xfrm>
            <a:off x="8143900" y="5572140"/>
            <a:ext cx="928662"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latin typeface="Comic Sans MS" pitchFamily="66" charset="0"/>
            </a:endParaRPr>
          </a:p>
        </p:txBody>
      </p:sp>
      <p:sp>
        <p:nvSpPr>
          <p:cNvPr id="16" name="Прямоугольник 15"/>
          <p:cNvSpPr/>
          <p:nvPr/>
        </p:nvSpPr>
        <p:spPr>
          <a:xfrm>
            <a:off x="6562844" y="6334780"/>
            <a:ext cx="2581156" cy="954107"/>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4" action="ppaction://hlinksldjump"/>
              </a:rPr>
              <a:t>Содержание</a:t>
            </a:r>
            <a:endPar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a:p>
            <a:pPr algn="ct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2844" y="27927"/>
            <a:ext cx="8929718" cy="4401205"/>
          </a:xfrm>
          <a:prstGeom prst="rect">
            <a:avLst/>
          </a:prstGeom>
          <a:noFill/>
        </p:spPr>
        <p:txBody>
          <a:bodyPr wrap="square" rtlCol="0">
            <a:spAutoFit/>
          </a:bodyPr>
          <a:lstStyle/>
          <a:p>
            <a:r>
              <a:rPr lang="ru-RU" sz="2000" dirty="0" smtClean="0">
                <a:solidFill>
                  <a:schemeClr val="accent2">
                    <a:lumMod val="60000"/>
                    <a:lumOff val="40000"/>
                  </a:schemeClr>
                </a:solidFill>
                <a:latin typeface="Comic Sans MS" pitchFamily="66" charset="0"/>
              </a:rPr>
              <a:t>То есть, обозначив длину гипотенузы треугольника через </a:t>
            </a:r>
            <a:r>
              <a:rPr lang="ru-RU" sz="2000" i="1" dirty="0" smtClean="0">
                <a:solidFill>
                  <a:schemeClr val="accent2">
                    <a:lumMod val="60000"/>
                    <a:lumOff val="40000"/>
                  </a:schemeClr>
                </a:solidFill>
                <a:latin typeface="Comic Sans MS" pitchFamily="66" charset="0"/>
              </a:rPr>
              <a:t>с</a:t>
            </a:r>
            <a:r>
              <a:rPr lang="ru-RU" sz="2000" dirty="0" smtClean="0">
                <a:solidFill>
                  <a:schemeClr val="accent2">
                    <a:lumMod val="60000"/>
                    <a:lumOff val="40000"/>
                  </a:schemeClr>
                </a:solidFill>
                <a:latin typeface="Comic Sans MS" pitchFamily="66" charset="0"/>
              </a:rPr>
              <a:t>, а длины катетов </a:t>
            </a:r>
            <a:r>
              <a:rPr lang="ru-RU" sz="2000" i="1" dirty="0" smtClean="0">
                <a:solidFill>
                  <a:schemeClr val="accent2">
                    <a:lumMod val="60000"/>
                    <a:lumOff val="40000"/>
                  </a:schemeClr>
                </a:solidFill>
                <a:latin typeface="Comic Sans MS" pitchFamily="66" charset="0"/>
              </a:rPr>
              <a:t>а </a:t>
            </a:r>
            <a:r>
              <a:rPr lang="ru-RU" sz="2000" dirty="0" smtClean="0">
                <a:solidFill>
                  <a:schemeClr val="accent2">
                    <a:lumMod val="60000"/>
                    <a:lumOff val="40000"/>
                  </a:schemeClr>
                </a:solidFill>
                <a:latin typeface="Comic Sans MS" pitchFamily="66" charset="0"/>
              </a:rPr>
              <a:t>и </a:t>
            </a:r>
            <a:r>
              <a:rPr lang="en-US" sz="2000" i="1" dirty="0" smtClean="0">
                <a:solidFill>
                  <a:schemeClr val="accent2">
                    <a:lumMod val="60000"/>
                    <a:lumOff val="40000"/>
                  </a:schemeClr>
                </a:solidFill>
                <a:latin typeface="Comic Sans MS" pitchFamily="66" charset="0"/>
              </a:rPr>
              <a:t>b</a:t>
            </a:r>
            <a:r>
              <a:rPr lang="ru-RU" sz="2000" dirty="0" smtClean="0">
                <a:solidFill>
                  <a:schemeClr val="accent2">
                    <a:lumMod val="60000"/>
                    <a:lumOff val="40000"/>
                  </a:schemeClr>
                </a:solidFill>
                <a:latin typeface="Comic Sans MS" pitchFamily="66" charset="0"/>
              </a:rPr>
              <a:t>:</a:t>
            </a:r>
          </a:p>
          <a:p>
            <a:pPr lvl="0"/>
            <a:r>
              <a:rPr kumimoji="0" lang="ru-RU" sz="2000" b="0" i="1"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a</a:t>
            </a:r>
            <a:r>
              <a:rPr kumimoji="0" lang="ru-RU" sz="2000" b="0" i="0" u="none" strike="noStrike" cap="none" normalizeH="0" baseline="30000" dirty="0" smtClean="0">
                <a:ln>
                  <a:noFill/>
                </a:ln>
                <a:solidFill>
                  <a:schemeClr val="accent2">
                    <a:lumMod val="60000"/>
                    <a:lumOff val="40000"/>
                  </a:schemeClr>
                </a:solidFill>
                <a:effectLst/>
                <a:latin typeface="Comic Sans MS" pitchFamily="66" charset="0"/>
                <a:ea typeface="Times New Roman" pitchFamily="18" charset="0"/>
              </a:rPr>
              <a:t>2</a:t>
            </a:r>
            <a:r>
              <a:rPr kumimoji="0" lang="ru-RU" sz="2000" b="0" i="0"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a:t>
            </a:r>
            <a:r>
              <a:rPr kumimoji="0" lang="ru-RU" sz="2000" b="0" i="1"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b</a:t>
            </a:r>
            <a:r>
              <a:rPr kumimoji="0" lang="ru-RU" sz="2000" b="0" i="0" u="none" strike="noStrike" cap="none" normalizeH="0" baseline="30000" dirty="0" smtClean="0">
                <a:ln>
                  <a:noFill/>
                </a:ln>
                <a:solidFill>
                  <a:schemeClr val="accent2">
                    <a:lumMod val="60000"/>
                    <a:lumOff val="40000"/>
                  </a:schemeClr>
                </a:solidFill>
                <a:effectLst/>
                <a:latin typeface="Comic Sans MS" pitchFamily="66" charset="0"/>
                <a:ea typeface="Times New Roman" pitchFamily="18" charset="0"/>
              </a:rPr>
              <a:t>2</a:t>
            </a:r>
            <a:r>
              <a:rPr kumimoji="0" lang="ru-RU" sz="2000" b="0" i="0"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 =</a:t>
            </a:r>
            <a:r>
              <a:rPr kumimoji="0" lang="ru-RU" sz="2000" b="0" i="1"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c</a:t>
            </a:r>
            <a:r>
              <a:rPr kumimoji="0" lang="ru-RU" sz="2000" b="0" i="0" u="none" strike="noStrike" cap="none" normalizeH="0" baseline="30000" dirty="0" smtClean="0">
                <a:ln>
                  <a:noFill/>
                </a:ln>
                <a:solidFill>
                  <a:schemeClr val="accent2">
                    <a:lumMod val="60000"/>
                    <a:lumOff val="40000"/>
                  </a:schemeClr>
                </a:solidFill>
                <a:effectLst/>
                <a:latin typeface="Comic Sans MS" pitchFamily="66" charset="0"/>
                <a:ea typeface="Times New Roman" pitchFamily="18" charset="0"/>
              </a:rPr>
              <a:t>2</a:t>
            </a:r>
            <a:r>
              <a:rPr kumimoji="0" lang="ru-RU" sz="2000" b="0" i="0"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 </a:t>
            </a:r>
          </a:p>
          <a:p>
            <a:pPr lvl="0"/>
            <a:r>
              <a:rPr lang="ru-RU" sz="2000" dirty="0" smtClean="0">
                <a:solidFill>
                  <a:schemeClr val="accent2">
                    <a:lumMod val="60000"/>
                    <a:lumOff val="40000"/>
                  </a:schemeClr>
                </a:solidFill>
                <a:latin typeface="Comic Sans MS" pitchFamily="66" charset="0"/>
                <a:ea typeface="Times New Roman" pitchFamily="18" charset="0"/>
              </a:rPr>
              <a:t>Обе формулировки теоремы эквивалентны, но вторая формулировка более элементарна, она не требует понятия площади. То есть второе утверждение можно проверить, ничего не зная о площади и измерив только длины сторон прямоугольного треугольника.</a:t>
            </a:r>
          </a:p>
          <a:p>
            <a:pPr lvl="0"/>
            <a:r>
              <a:rPr lang="ru-RU" sz="2000" b="1" u="sng" dirty="0" smtClean="0">
                <a:solidFill>
                  <a:schemeClr val="accent2">
                    <a:lumMod val="60000"/>
                    <a:lumOff val="40000"/>
                  </a:schemeClr>
                </a:solidFill>
                <a:latin typeface="Comic Sans MS" pitchFamily="66" charset="0"/>
                <a:ea typeface="Times New Roman" pitchFamily="18" charset="0"/>
              </a:rPr>
              <a:t>Обратная теорема Пифагора:</a:t>
            </a:r>
          </a:p>
          <a:p>
            <a:r>
              <a:rPr lang="ru-RU" sz="2000" dirty="0" smtClean="0">
                <a:solidFill>
                  <a:schemeClr val="accent2">
                    <a:lumMod val="60000"/>
                    <a:lumOff val="40000"/>
                  </a:schemeClr>
                </a:solidFill>
                <a:latin typeface="Comic Sans MS" pitchFamily="66" charset="0"/>
                <a:ea typeface="Times New Roman" pitchFamily="18" charset="0"/>
              </a:rPr>
              <a:t>Для всякой тройки положительных чисел </a:t>
            </a:r>
            <a:r>
              <a:rPr lang="ru-RU" sz="2000" i="1" dirty="0" smtClean="0">
                <a:solidFill>
                  <a:schemeClr val="accent2">
                    <a:lumMod val="60000"/>
                    <a:lumOff val="40000"/>
                  </a:schemeClr>
                </a:solidFill>
                <a:latin typeface="Comic Sans MS" pitchFamily="66" charset="0"/>
              </a:rPr>
              <a:t>a</a:t>
            </a:r>
            <a:r>
              <a:rPr lang="ru-RU" sz="2000" dirty="0" smtClean="0">
                <a:solidFill>
                  <a:schemeClr val="accent2">
                    <a:lumMod val="60000"/>
                    <a:lumOff val="40000"/>
                  </a:schemeClr>
                </a:solidFill>
                <a:latin typeface="Comic Sans MS" pitchFamily="66" charset="0"/>
              </a:rPr>
              <a:t>, </a:t>
            </a:r>
            <a:r>
              <a:rPr lang="ru-RU" sz="2000" i="1" dirty="0" smtClean="0">
                <a:solidFill>
                  <a:schemeClr val="accent2">
                    <a:lumMod val="60000"/>
                    <a:lumOff val="40000"/>
                  </a:schemeClr>
                </a:solidFill>
                <a:latin typeface="Comic Sans MS" pitchFamily="66" charset="0"/>
              </a:rPr>
              <a:t>b</a:t>
            </a:r>
            <a:r>
              <a:rPr lang="ru-RU" sz="2000" dirty="0" smtClean="0">
                <a:solidFill>
                  <a:schemeClr val="accent2">
                    <a:lumMod val="60000"/>
                    <a:lumOff val="40000"/>
                  </a:schemeClr>
                </a:solidFill>
                <a:latin typeface="Comic Sans MS" pitchFamily="66" charset="0"/>
              </a:rPr>
              <a:t> и </a:t>
            </a:r>
            <a:r>
              <a:rPr lang="ru-RU" sz="2000" i="1" dirty="0" smtClean="0">
                <a:solidFill>
                  <a:schemeClr val="accent2">
                    <a:lumMod val="60000"/>
                    <a:lumOff val="40000"/>
                  </a:schemeClr>
                </a:solidFill>
                <a:latin typeface="Comic Sans MS" pitchFamily="66" charset="0"/>
              </a:rPr>
              <a:t>c, </a:t>
            </a:r>
            <a:r>
              <a:rPr lang="ru-RU" sz="2000" dirty="0" smtClean="0">
                <a:solidFill>
                  <a:schemeClr val="accent2">
                    <a:lumMod val="60000"/>
                    <a:lumOff val="40000"/>
                  </a:schemeClr>
                </a:solidFill>
                <a:latin typeface="Comic Sans MS" pitchFamily="66" charset="0"/>
              </a:rPr>
              <a:t>такой, что </a:t>
            </a:r>
            <a:r>
              <a:rPr kumimoji="0" lang="ru-RU" sz="2000" b="0" i="1"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a</a:t>
            </a:r>
            <a:r>
              <a:rPr kumimoji="0" lang="ru-RU" sz="2000" b="0" i="0" u="none" strike="noStrike" cap="none" normalizeH="0" baseline="30000" dirty="0" smtClean="0">
                <a:ln>
                  <a:noFill/>
                </a:ln>
                <a:solidFill>
                  <a:schemeClr val="accent2">
                    <a:lumMod val="60000"/>
                    <a:lumOff val="40000"/>
                  </a:schemeClr>
                </a:solidFill>
                <a:effectLst/>
                <a:latin typeface="Comic Sans MS" pitchFamily="66" charset="0"/>
                <a:ea typeface="Times New Roman" pitchFamily="18" charset="0"/>
              </a:rPr>
              <a:t>2</a:t>
            </a:r>
            <a:r>
              <a:rPr kumimoji="0" lang="ru-RU" sz="2000" b="0" i="0"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a:t>
            </a:r>
            <a:r>
              <a:rPr kumimoji="0" lang="ru-RU" sz="2000" b="0" i="1"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b</a:t>
            </a:r>
            <a:r>
              <a:rPr kumimoji="0" lang="ru-RU" sz="2000" b="0" i="0" u="none" strike="noStrike" cap="none" normalizeH="0" baseline="30000" dirty="0" smtClean="0">
                <a:ln>
                  <a:noFill/>
                </a:ln>
                <a:solidFill>
                  <a:schemeClr val="accent2">
                    <a:lumMod val="60000"/>
                    <a:lumOff val="40000"/>
                  </a:schemeClr>
                </a:solidFill>
                <a:effectLst/>
                <a:latin typeface="Comic Sans MS" pitchFamily="66" charset="0"/>
                <a:ea typeface="Times New Roman" pitchFamily="18" charset="0"/>
              </a:rPr>
              <a:t>2</a:t>
            </a:r>
            <a:r>
              <a:rPr kumimoji="0" lang="ru-RU" sz="2000" b="0" i="0"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 =</a:t>
            </a:r>
            <a:r>
              <a:rPr kumimoji="0" lang="ru-RU" sz="2000" b="0" i="1"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rPr>
              <a:t>c</a:t>
            </a:r>
            <a:r>
              <a:rPr kumimoji="0" lang="ru-RU" sz="2000" b="0" i="0" u="none" strike="noStrike" cap="none" normalizeH="0" baseline="30000" dirty="0" smtClean="0">
                <a:ln>
                  <a:noFill/>
                </a:ln>
                <a:solidFill>
                  <a:schemeClr val="accent2">
                    <a:lumMod val="60000"/>
                    <a:lumOff val="40000"/>
                  </a:schemeClr>
                </a:solidFill>
                <a:effectLst/>
                <a:latin typeface="Comic Sans MS" pitchFamily="66" charset="0"/>
                <a:ea typeface="Times New Roman" pitchFamily="18" charset="0"/>
              </a:rPr>
              <a:t>2</a:t>
            </a:r>
            <a:r>
              <a:rPr lang="ru-RU" sz="2000" dirty="0" smtClean="0">
                <a:solidFill>
                  <a:schemeClr val="accent2">
                    <a:lumMod val="60000"/>
                    <a:lumOff val="40000"/>
                  </a:schemeClr>
                </a:solidFill>
                <a:latin typeface="Comic Sans MS" pitchFamily="66" charset="0"/>
                <a:ea typeface="Times New Roman" pitchFamily="18" charset="0"/>
              </a:rPr>
              <a:t>, существует прямоугольный треугольный с катетами </a:t>
            </a:r>
            <a:r>
              <a:rPr lang="ru-RU" sz="2000" i="1" dirty="0" smtClean="0">
                <a:solidFill>
                  <a:schemeClr val="accent2">
                    <a:lumMod val="60000"/>
                    <a:lumOff val="40000"/>
                  </a:schemeClr>
                </a:solidFill>
                <a:latin typeface="Comic Sans MS" pitchFamily="66" charset="0"/>
              </a:rPr>
              <a:t>a</a:t>
            </a:r>
            <a:r>
              <a:rPr lang="ru-RU" sz="2000" dirty="0" smtClean="0">
                <a:solidFill>
                  <a:schemeClr val="accent2">
                    <a:lumMod val="60000"/>
                    <a:lumOff val="40000"/>
                  </a:schemeClr>
                </a:solidFill>
                <a:latin typeface="Comic Sans MS" pitchFamily="66" charset="0"/>
              </a:rPr>
              <a:t> и </a:t>
            </a:r>
            <a:r>
              <a:rPr lang="ru-RU" sz="2000" i="1" dirty="0" smtClean="0">
                <a:solidFill>
                  <a:schemeClr val="accent2">
                    <a:lumMod val="60000"/>
                    <a:lumOff val="40000"/>
                  </a:schemeClr>
                </a:solidFill>
                <a:latin typeface="Comic Sans MS" pitchFamily="66" charset="0"/>
              </a:rPr>
              <a:t>b</a:t>
            </a:r>
            <a:r>
              <a:rPr lang="ru-RU" sz="2000" dirty="0" smtClean="0">
                <a:solidFill>
                  <a:schemeClr val="accent2">
                    <a:lumMod val="60000"/>
                    <a:lumOff val="40000"/>
                  </a:schemeClr>
                </a:solidFill>
                <a:latin typeface="Comic Sans MS" pitchFamily="66" charset="0"/>
              </a:rPr>
              <a:t> и гипотенузой </a:t>
            </a:r>
            <a:r>
              <a:rPr lang="ru-RU" sz="2000" i="1" dirty="0" smtClean="0">
                <a:solidFill>
                  <a:schemeClr val="accent2">
                    <a:lumMod val="60000"/>
                    <a:lumOff val="40000"/>
                  </a:schemeClr>
                </a:solidFill>
                <a:latin typeface="Comic Sans MS" pitchFamily="66" charset="0"/>
              </a:rPr>
              <a:t>c</a:t>
            </a:r>
            <a:r>
              <a:rPr lang="ru-RU" sz="2000" dirty="0" smtClean="0">
                <a:solidFill>
                  <a:schemeClr val="accent2">
                    <a:lumMod val="60000"/>
                    <a:lumOff val="40000"/>
                  </a:schemeClr>
                </a:solidFill>
                <a:latin typeface="Comic Sans MS" pitchFamily="66" charset="0"/>
              </a:rPr>
              <a:t>. </a:t>
            </a:r>
            <a:endParaRPr lang="ru-RU" sz="2000" dirty="0" smtClean="0">
              <a:solidFill>
                <a:schemeClr val="accent2">
                  <a:lumMod val="60000"/>
                  <a:lumOff val="40000"/>
                </a:schemeClr>
              </a:solidFill>
              <a:latin typeface="Comic Sans MS" pitchFamily="66" charset="0"/>
              <a:ea typeface="Times New Roman" pitchFamily="18" charset="0"/>
            </a:endParaRPr>
          </a:p>
          <a:p>
            <a:pPr lvl="0"/>
            <a:endParaRPr lang="ru-RU" sz="2000" dirty="0" smtClean="0">
              <a:solidFill>
                <a:schemeClr val="accent2">
                  <a:lumMod val="60000"/>
                  <a:lumOff val="40000"/>
                </a:schemeClr>
              </a:solidFill>
              <a:latin typeface="Comic Sans MS" pitchFamily="66" charset="0"/>
              <a:ea typeface="Times New Roman" pitchFamily="18" charset="0"/>
            </a:endParaRPr>
          </a:p>
          <a:p>
            <a:pPr lvl="0"/>
            <a:endParaRPr kumimoji="0" lang="ru-RU" sz="2000" b="0" i="0" u="none" strike="noStrike" cap="none" normalizeH="0" baseline="0" dirty="0" smtClean="0">
              <a:ln>
                <a:noFill/>
              </a:ln>
              <a:solidFill>
                <a:schemeClr val="accent2">
                  <a:lumMod val="60000"/>
                  <a:lumOff val="40000"/>
                </a:schemeClr>
              </a:solidFill>
              <a:effectLst/>
              <a:latin typeface="Comic Sans MS" pitchFamily="66" charset="0"/>
              <a:ea typeface="Times New Roman" pitchFamily="18" charset="0"/>
            </a:endParaRPr>
          </a:p>
          <a:p>
            <a:endParaRPr lang="ru-RU" sz="2000" dirty="0">
              <a:solidFill>
                <a:schemeClr val="accent2">
                  <a:lumMod val="60000"/>
                  <a:lumOff val="40000"/>
                </a:schemeClr>
              </a:solidFill>
              <a:latin typeface="Comic Sans MS" pitchFamily="66" charset="0"/>
            </a:endParaRPr>
          </a:p>
        </p:txBody>
      </p:sp>
      <p:sp>
        <p:nvSpPr>
          <p:cNvPr id="3" name="Стрелка влево 2">
            <a:hlinkClick r:id="rId2" action="ppaction://hlinksldjump"/>
          </p:cNvPr>
          <p:cNvSpPr/>
          <p:nvPr/>
        </p:nvSpPr>
        <p:spPr>
          <a:xfrm>
            <a:off x="8143932" y="5643578"/>
            <a:ext cx="928662"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p:cNvSpPr/>
          <p:nvPr/>
        </p:nvSpPr>
        <p:spPr>
          <a:xfrm>
            <a:off x="6562844" y="6334780"/>
            <a:ext cx="2581156" cy="523220"/>
          </a:xfrm>
          <a:prstGeom prst="rect">
            <a:avLst/>
          </a:prstGeom>
          <a:noFill/>
        </p:spPr>
        <p:txBody>
          <a:bodyPr wrap="none" lIns="91440" tIns="45720" rIns="91440" bIns="45720">
            <a:spAutoFit/>
          </a:bodyPr>
          <a:lstStyle/>
          <a:p>
            <a:pPr algn="ctr"/>
            <a:r>
              <a:rPr lang="ru-RU" sz="2800" b="1" cap="none" spc="0"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3" action="ppaction://hlinksldjump"/>
              </a:rPr>
              <a:t>Содержание</a:t>
            </a:r>
            <a:endParaRPr lang="ru-RU" sz="2800" b="1" cap="none" spc="0"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83923" y="-142900"/>
            <a:ext cx="5759911" cy="923330"/>
          </a:xfrm>
          <a:prstGeom prst="rect">
            <a:avLst/>
          </a:prstGeom>
          <a:noFill/>
        </p:spPr>
        <p:txBody>
          <a:bodyPr wrap="non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Доказательства:</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6" name="Прямоугольник 5"/>
          <p:cNvSpPr/>
          <p:nvPr/>
        </p:nvSpPr>
        <p:spPr>
          <a:xfrm>
            <a:off x="71439" y="571480"/>
            <a:ext cx="8929717" cy="2000548"/>
          </a:xfrm>
          <a:prstGeom prst="rect">
            <a:avLst/>
          </a:prstGeom>
        </p:spPr>
        <p:txBody>
          <a:bodyPr wrap="square">
            <a:spAutoFit/>
          </a:bodyPr>
          <a:lstStyle/>
          <a:p>
            <a:pPr lvl="0">
              <a:buFont typeface="Arial" pitchFamily="34" charset="0"/>
              <a:buChar char="•"/>
            </a:pPr>
            <a:r>
              <a:rPr lang="ru-RU" sz="3200" b="1" dirty="0" smtClean="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   Через </a:t>
            </a:r>
            <a:r>
              <a:rPr lang="ru-RU" sz="3200" b="1" dirty="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подобные </a:t>
            </a:r>
            <a:r>
              <a:rPr lang="ru-RU" sz="3200" b="1" dirty="0" smtClean="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треугольники</a:t>
            </a:r>
          </a:p>
          <a:p>
            <a:pPr lvl="0"/>
            <a:r>
              <a:rPr lang="ru-RU" sz="2000" dirty="0" smtClean="0">
                <a:solidFill>
                  <a:schemeClr val="accent2">
                    <a:lumMod val="60000"/>
                    <a:lumOff val="40000"/>
                  </a:schemeClr>
                </a:solidFill>
                <a:latin typeface="Comic Sans MS" pitchFamily="66" charset="0"/>
              </a:rPr>
              <a:t>Это доказательство алгебраической формулировки – наиболее простое из доказательств, строящихся напрямую из аксиом. Также оно не использует понятие площади фигуры.</a:t>
            </a:r>
            <a:endParaRPr lang="ru-RU" sz="2000" dirty="0" smtClean="0">
              <a:ln w="24500" cmpd="dbl">
                <a:solidFill>
                  <a:srgbClr val="E40059">
                    <a:shade val="85000"/>
                    <a:satMod val="155000"/>
                  </a:srgbClr>
                </a:solidFill>
                <a:prstDash val="solid"/>
                <a:miter lim="800000"/>
              </a:ln>
              <a:solidFill>
                <a:schemeClr val="accent2">
                  <a:lumMod val="60000"/>
                  <a:lumOff val="40000"/>
                </a:schemeClr>
              </a:solidFill>
              <a:latin typeface="Comic Sans MS" pitchFamily="66" charset="0"/>
            </a:endParaRPr>
          </a:p>
          <a:p>
            <a:pPr lvl="0"/>
            <a:endParaRPr lang="ru-RU" sz="3200" dirty="0">
              <a:solidFill>
                <a:prstClr val="white"/>
              </a:solidFill>
            </a:endParaRPr>
          </a:p>
        </p:txBody>
      </p:sp>
      <p:pic>
        <p:nvPicPr>
          <p:cNvPr id="25601" name="Picture 1" descr="Podobnye treugolniki proof.png"/>
          <p:cNvPicPr>
            <a:picLocks noChangeAspect="1" noChangeArrowheads="1"/>
          </p:cNvPicPr>
          <p:nvPr/>
        </p:nvPicPr>
        <p:blipFill>
          <a:blip r:embed="rId2"/>
          <a:srcRect/>
          <a:stretch>
            <a:fillRect/>
          </a:stretch>
        </p:blipFill>
        <p:spPr bwMode="auto">
          <a:xfrm>
            <a:off x="214282" y="2714620"/>
            <a:ext cx="4035642" cy="3547790"/>
          </a:xfrm>
          <a:prstGeom prst="rect">
            <a:avLst/>
          </a:prstGeom>
          <a:noFill/>
          <a:ln w="9525">
            <a:noFill/>
            <a:miter lim="800000"/>
            <a:headEnd/>
            <a:tailEnd/>
          </a:ln>
        </p:spPr>
      </p:pic>
      <p:sp>
        <p:nvSpPr>
          <p:cNvPr id="11" name="TextBox 10"/>
          <p:cNvSpPr txBox="1"/>
          <p:nvPr/>
        </p:nvSpPr>
        <p:spPr>
          <a:xfrm>
            <a:off x="4429124" y="2049370"/>
            <a:ext cx="4429156" cy="4801314"/>
          </a:xfrm>
          <a:prstGeom prst="rect">
            <a:avLst/>
          </a:prstGeom>
          <a:noFill/>
        </p:spPr>
        <p:txBody>
          <a:bodyPr wrap="square" rtlCol="0">
            <a:spAutoFit/>
          </a:bodyPr>
          <a:lstStyle/>
          <a:p>
            <a:r>
              <a:rPr lang="ru-RU" dirty="0" smtClean="0">
                <a:solidFill>
                  <a:schemeClr val="accent2">
                    <a:lumMod val="60000"/>
                    <a:lumOff val="40000"/>
                  </a:schemeClr>
                </a:solidFill>
                <a:latin typeface="Comic Sans MS" pitchFamily="66" charset="0"/>
              </a:rPr>
              <a:t>Пусть АВС есть прямоугольный треугольник с прямым углом С. Проведём высоту из С и обозначим её основание через Н.</a:t>
            </a:r>
          </a:p>
          <a:p>
            <a:r>
              <a:rPr lang="ru-RU" dirty="0" smtClean="0">
                <a:solidFill>
                  <a:schemeClr val="accent2">
                    <a:lumMod val="60000"/>
                    <a:lumOff val="40000"/>
                  </a:schemeClr>
                </a:solidFill>
                <a:latin typeface="Comic Sans MS" pitchFamily="66" charset="0"/>
              </a:rPr>
              <a:t>Треугольник АСН подобен треугольнику АВС по двум углам. Аналогично, треугольник СВН подобен АВС. Введя обозначения</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Получаем:</a:t>
            </a:r>
            <a:endParaRPr lang="en-US" dirty="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Что эквивалентно:</a:t>
            </a:r>
          </a:p>
          <a:p>
            <a:endParaRPr lang="ru-RU" dirty="0" smtClean="0">
              <a:solidFill>
                <a:schemeClr val="accent2">
                  <a:lumMod val="60000"/>
                  <a:lumOff val="40000"/>
                </a:schemeClr>
              </a:solidFill>
              <a:latin typeface="Comic Sans MS" pitchFamily="66" charset="0"/>
            </a:endParaRPr>
          </a:p>
          <a:p>
            <a:endParaRPr lang="ru-RU" dirty="0">
              <a:solidFill>
                <a:schemeClr val="accent2">
                  <a:lumMod val="60000"/>
                  <a:lumOff val="40000"/>
                </a:schemeClr>
              </a:solidFill>
              <a:latin typeface="Comic Sans MS" pitchFamily="66" charset="0"/>
            </a:endParaRPr>
          </a:p>
        </p:txBody>
      </p:sp>
      <p:pic>
        <p:nvPicPr>
          <p:cNvPr id="13" name="Picture 1" descr=" \frac{a}{c}=\frac{|HB|}{a}; \frac{b}{c}=\frac{|AH|}{b}."/>
          <p:cNvPicPr>
            <a:picLocks noChangeAspect="1" noChangeArrowheads="1"/>
          </p:cNvPicPr>
          <p:nvPr/>
        </p:nvPicPr>
        <p:blipFill>
          <a:blip r:embed="rId3"/>
          <a:srcRect/>
          <a:stretch>
            <a:fillRect/>
          </a:stretch>
        </p:blipFill>
        <p:spPr bwMode="auto">
          <a:xfrm>
            <a:off x="4572000" y="5217968"/>
            <a:ext cx="2928958" cy="639924"/>
          </a:xfrm>
          <a:prstGeom prst="rect">
            <a:avLst/>
          </a:prstGeom>
          <a:noFill/>
          <a:ln w="9525">
            <a:noFill/>
            <a:miter lim="800000"/>
            <a:headEnd/>
            <a:tailEnd/>
          </a:ln>
        </p:spPr>
      </p:pic>
      <p:pic>
        <p:nvPicPr>
          <p:cNvPr id="25604" name="Picture 4" descr=" |BC|=a, |AC|=b, |AB|=c\,"/>
          <p:cNvPicPr>
            <a:picLocks noChangeAspect="1" noChangeArrowheads="1"/>
          </p:cNvPicPr>
          <p:nvPr/>
        </p:nvPicPr>
        <p:blipFill>
          <a:blip r:embed="rId4"/>
          <a:srcRect/>
          <a:stretch>
            <a:fillRect/>
          </a:stretch>
        </p:blipFill>
        <p:spPr bwMode="auto">
          <a:xfrm>
            <a:off x="4553364" y="4357694"/>
            <a:ext cx="3447660" cy="357190"/>
          </a:xfrm>
          <a:prstGeom prst="rect">
            <a:avLst/>
          </a:prstGeom>
          <a:noFill/>
          <a:ln w="9525">
            <a:noFill/>
            <a:miter lim="800000"/>
            <a:headEnd/>
            <a:tailEnd/>
          </a:ln>
        </p:spPr>
      </p:pic>
      <p:pic>
        <p:nvPicPr>
          <p:cNvPr id="25605" name="Picture 5" descr="a^2=c\cdot |HB|; b^2=c\cdot |AH|.\,"/>
          <p:cNvPicPr>
            <a:picLocks noChangeAspect="1" noChangeArrowheads="1"/>
          </p:cNvPicPr>
          <p:nvPr/>
        </p:nvPicPr>
        <p:blipFill>
          <a:blip r:embed="rId5"/>
          <a:srcRect/>
          <a:stretch>
            <a:fillRect/>
          </a:stretch>
        </p:blipFill>
        <p:spPr bwMode="auto">
          <a:xfrm>
            <a:off x="2928926" y="6215082"/>
            <a:ext cx="3618247" cy="357166"/>
          </a:xfrm>
          <a:prstGeom prst="rect">
            <a:avLst/>
          </a:prstGeom>
          <a:noFill/>
          <a:ln w="9525">
            <a:noFill/>
            <a:miter lim="800000"/>
            <a:headEnd/>
            <a:tailEnd/>
          </a:ln>
        </p:spPr>
      </p:pic>
      <p:sp>
        <p:nvSpPr>
          <p:cNvPr id="16" name="Стрелка вправо 15">
            <a:hlinkClick r:id="rId6" action="ppaction://hlinksldjump"/>
          </p:cNvPr>
          <p:cNvSpPr/>
          <p:nvPr/>
        </p:nvSpPr>
        <p:spPr>
          <a:xfrm>
            <a:off x="8143932" y="71414"/>
            <a:ext cx="928662"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latin typeface="Comic Sans MS" pitchFamily="66" charset="0"/>
            </a:endParaRPr>
          </a:p>
        </p:txBody>
      </p:sp>
      <p:sp>
        <p:nvSpPr>
          <p:cNvPr id="10" name="Стрелка влево 9">
            <a:hlinkClick r:id="rId7" action="ppaction://hlinksldjump"/>
          </p:cNvPr>
          <p:cNvSpPr/>
          <p:nvPr/>
        </p:nvSpPr>
        <p:spPr>
          <a:xfrm>
            <a:off x="8072462" y="5572140"/>
            <a:ext cx="1000132"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Прямоугольник 11"/>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8"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214282" y="214290"/>
            <a:ext cx="7572428" cy="7017306"/>
          </a:xfrm>
          <a:prstGeom prst="rect">
            <a:avLst/>
          </a:prstGeom>
          <a:noFill/>
        </p:spPr>
        <p:txBody>
          <a:bodyPr wrap="square" rtlCol="0">
            <a:spAutoFit/>
          </a:bodyPr>
          <a:lstStyle/>
          <a:p>
            <a:r>
              <a:rPr lang="ru-RU" dirty="0" smtClean="0">
                <a:solidFill>
                  <a:schemeClr val="accent2">
                    <a:lumMod val="60000"/>
                    <a:lumOff val="40000"/>
                  </a:schemeClr>
                </a:solidFill>
                <a:latin typeface="Comic Sans MS" pitchFamily="66" charset="0"/>
              </a:rPr>
              <a:t>Сложив, получаем:</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r>
              <a:rPr lang="ru-RU" dirty="0" smtClean="0">
                <a:solidFill>
                  <a:schemeClr val="accent2">
                    <a:lumMod val="60000"/>
                    <a:lumOff val="40000"/>
                  </a:schemeClr>
                </a:solidFill>
                <a:latin typeface="Comic Sans MS" pitchFamily="66" charset="0"/>
              </a:rPr>
              <a:t>Или</a:t>
            </a: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smtClean="0">
              <a:solidFill>
                <a:schemeClr val="accent2">
                  <a:lumMod val="60000"/>
                  <a:lumOff val="40000"/>
                </a:schemeClr>
              </a:solidFill>
              <a:latin typeface="Comic Sans MS" pitchFamily="66" charset="0"/>
            </a:endParaRPr>
          </a:p>
          <a:p>
            <a:endParaRPr lang="ru-RU" dirty="0">
              <a:solidFill>
                <a:schemeClr val="accent2">
                  <a:lumMod val="60000"/>
                  <a:lumOff val="40000"/>
                </a:schemeClr>
              </a:solidFill>
              <a:latin typeface="Comic Sans MS" pitchFamily="66" charset="0"/>
            </a:endParaRPr>
          </a:p>
        </p:txBody>
      </p:sp>
      <p:pic>
        <p:nvPicPr>
          <p:cNvPr id="26649" name="Picture 25" descr="a^2=c\cdot |HB|; b^2=c\cdot |AH|.\,"/>
          <p:cNvPicPr>
            <a:picLocks noChangeAspect="1" noChangeArrowheads="1"/>
          </p:cNvPicPr>
          <p:nvPr/>
        </p:nvPicPr>
        <p:blipFill>
          <a:blip r:embed="rId2"/>
          <a:srcRect/>
          <a:stretch>
            <a:fillRect/>
          </a:stretch>
        </p:blipFill>
        <p:spPr bwMode="auto">
          <a:xfrm>
            <a:off x="444126" y="649970"/>
            <a:ext cx="4270750" cy="421576"/>
          </a:xfrm>
          <a:prstGeom prst="rect">
            <a:avLst/>
          </a:prstGeom>
          <a:noFill/>
          <a:ln w="9525">
            <a:noFill/>
            <a:miter lim="800000"/>
            <a:headEnd/>
            <a:tailEnd/>
          </a:ln>
        </p:spPr>
      </p:pic>
      <p:pic>
        <p:nvPicPr>
          <p:cNvPr id="26650" name="Picture 26" descr="a^2+b^2=c^2\,"/>
          <p:cNvPicPr>
            <a:picLocks noChangeAspect="1" noChangeArrowheads="1"/>
          </p:cNvPicPr>
          <p:nvPr/>
        </p:nvPicPr>
        <p:blipFill>
          <a:blip r:embed="rId3"/>
          <a:srcRect/>
          <a:stretch>
            <a:fillRect/>
          </a:stretch>
        </p:blipFill>
        <p:spPr bwMode="auto">
          <a:xfrm>
            <a:off x="428596" y="1428736"/>
            <a:ext cx="1821669" cy="357190"/>
          </a:xfrm>
          <a:prstGeom prst="rect">
            <a:avLst/>
          </a:prstGeom>
          <a:noFill/>
          <a:ln w="9525">
            <a:noFill/>
            <a:miter lim="800000"/>
            <a:headEnd/>
            <a:tailEnd/>
          </a:ln>
        </p:spPr>
      </p:pic>
      <p:sp>
        <p:nvSpPr>
          <p:cNvPr id="5" name="Стрелка влево 4">
            <a:hlinkClick r:id="rId4" action="ppaction://hlinksldjump"/>
          </p:cNvPr>
          <p:cNvSpPr/>
          <p:nvPr/>
        </p:nvSpPr>
        <p:spPr>
          <a:xfrm>
            <a:off x="8143900" y="5643578"/>
            <a:ext cx="857224"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5"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71470" y="11834"/>
            <a:ext cx="9715568" cy="1631216"/>
          </a:xfrm>
          <a:prstGeom prst="rect">
            <a:avLst/>
          </a:prstGeom>
        </p:spPr>
        <p:txBody>
          <a:bodyPr wrap="square">
            <a:spAutoFit/>
          </a:bodyPr>
          <a:lstStyle/>
          <a:p>
            <a:pPr>
              <a:buFont typeface="Arial" pitchFamily="34" charset="0"/>
              <a:buChar char="•"/>
            </a:pPr>
            <a:r>
              <a:rPr lang="ru-RU" sz="3600" b="1" dirty="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 </a:t>
            </a:r>
            <a:r>
              <a:rPr lang="ru-RU" sz="3600" b="1" dirty="0" smtClean="0">
                <a:ln w="24500" cmpd="dbl">
                  <a:solidFill>
                    <a:srgbClr val="E40059">
                      <a:shade val="85000"/>
                      <a:satMod val="155000"/>
                    </a:srgbClr>
                  </a:solidFill>
                  <a:prstDash val="solid"/>
                  <a:miter lim="800000"/>
                </a:ln>
                <a:solidFill>
                  <a:srgbClr val="E40059">
                    <a:lumMod val="60000"/>
                    <a:lumOff val="40000"/>
                  </a:srgbClr>
                </a:solidFill>
                <a:effectLst>
                  <a:outerShdw blurRad="38100" dist="38100" dir="7020000" algn="tl">
                    <a:srgbClr val="000000">
                      <a:alpha val="35000"/>
                    </a:srgbClr>
                  </a:outerShdw>
                </a:effectLst>
                <a:latin typeface="Comic Sans MS" pitchFamily="66" charset="0"/>
              </a:rPr>
              <a:t>  Доказательство методом площадей:</a:t>
            </a:r>
          </a:p>
          <a:p>
            <a:endParaRPr lang="ru-RU" sz="3200" b="1" dirty="0" smtClean="0">
              <a:ln w="24500" cmpd="dbl">
                <a:solidFill>
                  <a:srgbClr val="E40059">
                    <a:shade val="85000"/>
                    <a:satMod val="155000"/>
                  </a:srgbClr>
                </a:solidFill>
                <a:prstDash val="solid"/>
                <a:miter lim="800000"/>
              </a:ln>
              <a:solidFill>
                <a:srgbClr val="E40059">
                  <a:lumMod val="60000"/>
                  <a:lumOff val="40000"/>
                </a:srgbClr>
              </a:solidFill>
              <a:latin typeface="Comic Sans MS" pitchFamily="66" charset="0"/>
            </a:endParaRPr>
          </a:p>
          <a:p>
            <a:endParaRPr lang="ru-RU" sz="3200" dirty="0"/>
          </a:p>
        </p:txBody>
      </p:sp>
      <p:sp>
        <p:nvSpPr>
          <p:cNvPr id="5" name="Прямоугольник 4"/>
          <p:cNvSpPr/>
          <p:nvPr/>
        </p:nvSpPr>
        <p:spPr>
          <a:xfrm>
            <a:off x="142844" y="691202"/>
            <a:ext cx="8076250"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-Доказательство через равнодополняемость</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pic>
        <p:nvPicPr>
          <p:cNvPr id="1026" name="Picture 2" descr="Pythagorean_proof2"/>
          <p:cNvPicPr>
            <a:picLocks noChangeAspect="1" noChangeArrowheads="1"/>
          </p:cNvPicPr>
          <p:nvPr/>
        </p:nvPicPr>
        <p:blipFill>
          <a:blip r:embed="rId2"/>
          <a:srcRect/>
          <a:stretch>
            <a:fillRect/>
          </a:stretch>
        </p:blipFill>
        <p:spPr bwMode="auto">
          <a:xfrm>
            <a:off x="142844" y="1214422"/>
            <a:ext cx="4286280" cy="3644110"/>
          </a:xfrm>
          <a:prstGeom prst="rect">
            <a:avLst/>
          </a:prstGeom>
          <a:noFill/>
          <a:ln w="9525">
            <a:noFill/>
            <a:miter lim="800000"/>
            <a:headEnd/>
            <a:tailEnd/>
          </a:ln>
        </p:spPr>
      </p:pic>
      <p:sp>
        <p:nvSpPr>
          <p:cNvPr id="8" name="Прямоугольник 7"/>
          <p:cNvSpPr/>
          <p:nvPr/>
        </p:nvSpPr>
        <p:spPr>
          <a:xfrm>
            <a:off x="4572000" y="1142984"/>
            <a:ext cx="4572000" cy="3693319"/>
          </a:xfrm>
          <a:prstGeom prst="rect">
            <a:avLst/>
          </a:prstGeom>
        </p:spPr>
        <p:txBody>
          <a:bodyPr>
            <a:spAutoFit/>
          </a:bodyPr>
          <a:lstStyle/>
          <a:p>
            <a:pPr lvl="0"/>
            <a:r>
              <a:rPr lang="ru-RU" dirty="0" smtClean="0">
                <a:solidFill>
                  <a:schemeClr val="accent2">
                    <a:lumMod val="60000"/>
                    <a:lumOff val="40000"/>
                  </a:schemeClr>
                </a:solidFill>
                <a:latin typeface="Comic Sans MS" pitchFamily="66" charset="0"/>
              </a:rPr>
              <a:t>1. Расположим четыре равных прямоугольных треугольника так, как показано на рисунке . </a:t>
            </a:r>
          </a:p>
          <a:p>
            <a:pPr lvl="0"/>
            <a:r>
              <a:rPr lang="ru-RU" dirty="0" smtClean="0">
                <a:solidFill>
                  <a:schemeClr val="accent2">
                    <a:lumMod val="60000"/>
                    <a:lumOff val="40000"/>
                  </a:schemeClr>
                </a:solidFill>
                <a:latin typeface="Comic Sans MS" pitchFamily="66" charset="0"/>
              </a:rPr>
              <a:t>2. Четырёхугольник со сторонами </a:t>
            </a:r>
            <a:r>
              <a:rPr lang="ru-RU" i="1" dirty="0" smtClean="0">
                <a:solidFill>
                  <a:schemeClr val="accent2">
                    <a:lumMod val="60000"/>
                    <a:lumOff val="40000"/>
                  </a:schemeClr>
                </a:solidFill>
                <a:latin typeface="Comic Sans MS" pitchFamily="66" charset="0"/>
              </a:rPr>
              <a:t>c</a:t>
            </a:r>
            <a:r>
              <a:rPr lang="ru-RU" dirty="0" smtClean="0">
                <a:solidFill>
                  <a:schemeClr val="accent2">
                    <a:lumMod val="60000"/>
                    <a:lumOff val="40000"/>
                  </a:schemeClr>
                </a:solidFill>
                <a:latin typeface="Comic Sans MS" pitchFamily="66" charset="0"/>
              </a:rPr>
              <a:t> является квадратом, так как сумма двух острых углов 90°, а развёрнутый угол — 180°. </a:t>
            </a:r>
          </a:p>
          <a:p>
            <a:pPr lvl="0"/>
            <a:r>
              <a:rPr lang="ru-RU" dirty="0" smtClean="0">
                <a:solidFill>
                  <a:schemeClr val="accent2">
                    <a:lumMod val="60000"/>
                    <a:lumOff val="40000"/>
                  </a:schemeClr>
                </a:solidFill>
                <a:latin typeface="Comic Sans MS" pitchFamily="66" charset="0"/>
              </a:rPr>
              <a:t>3. Площадь всей фигуры равна, с одной стороны, площади квадрата со стороной (a+b), а с другой стороны, сумме площадей четырёх треугольников и площади внутреннего квадрата. </a:t>
            </a:r>
            <a:endParaRPr lang="ru-RU" dirty="0">
              <a:solidFill>
                <a:schemeClr val="accent2">
                  <a:lumMod val="60000"/>
                  <a:lumOff val="40000"/>
                </a:schemeClr>
              </a:solidFill>
              <a:latin typeface="Comic Sans MS" pitchFamily="66" charset="0"/>
            </a:endParaRPr>
          </a:p>
        </p:txBody>
      </p:sp>
      <p:pic>
        <p:nvPicPr>
          <p:cNvPr id="1029" name="Picture 5" descr="(a+b)^2=4\cdot\frac{ab}{2}+c^2;"/>
          <p:cNvPicPr>
            <a:picLocks noChangeAspect="1" noChangeArrowheads="1"/>
          </p:cNvPicPr>
          <p:nvPr/>
        </p:nvPicPr>
        <p:blipFill>
          <a:blip r:embed="rId3" r:link="rId4"/>
          <a:srcRect/>
          <a:stretch>
            <a:fillRect/>
          </a:stretch>
        </p:blipFill>
        <p:spPr bwMode="auto">
          <a:xfrm>
            <a:off x="4636958" y="4929198"/>
            <a:ext cx="2219805" cy="500066"/>
          </a:xfrm>
          <a:prstGeom prst="rect">
            <a:avLst/>
          </a:prstGeom>
          <a:noFill/>
        </p:spPr>
      </p:pic>
      <p:pic>
        <p:nvPicPr>
          <p:cNvPr id="1028" name="Picture 4" descr="a^2+2ab+b^2=2ab+c^2;\frac{}{}"/>
          <p:cNvPicPr>
            <a:picLocks noChangeAspect="1" noChangeArrowheads="1"/>
          </p:cNvPicPr>
          <p:nvPr/>
        </p:nvPicPr>
        <p:blipFill>
          <a:blip r:embed="rId5" r:link="rId6"/>
          <a:srcRect/>
          <a:stretch>
            <a:fillRect/>
          </a:stretch>
        </p:blipFill>
        <p:spPr bwMode="auto">
          <a:xfrm>
            <a:off x="4636958" y="5500702"/>
            <a:ext cx="3364066" cy="352426"/>
          </a:xfrm>
          <a:prstGeom prst="rect">
            <a:avLst/>
          </a:prstGeom>
          <a:noFill/>
        </p:spPr>
      </p:pic>
      <p:pic>
        <p:nvPicPr>
          <p:cNvPr id="1027" name="Picture 3" descr="c^2=a^2+b^2;\frac{}{}"/>
          <p:cNvPicPr>
            <a:picLocks noChangeAspect="1" noChangeArrowheads="1"/>
          </p:cNvPicPr>
          <p:nvPr/>
        </p:nvPicPr>
        <p:blipFill>
          <a:blip r:embed="rId7" r:link="rId8"/>
          <a:srcRect/>
          <a:stretch>
            <a:fillRect/>
          </a:stretch>
        </p:blipFill>
        <p:spPr bwMode="auto">
          <a:xfrm>
            <a:off x="4636958" y="5929330"/>
            <a:ext cx="1704770" cy="357190"/>
          </a:xfrm>
          <a:prstGeom prst="rect">
            <a:avLst/>
          </a:prstGeom>
          <a:noFill/>
        </p:spPr>
      </p:pic>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031" name="Rectangle 7"/>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032" name="Rectangle 8"/>
          <p:cNvSpPr>
            <a:spLocks noChangeArrowheads="1"/>
          </p:cNvSpPr>
          <p:nvPr/>
        </p:nvSpPr>
        <p:spPr bwMode="auto">
          <a:xfrm>
            <a:off x="0" y="1514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14" name="TextBox 13"/>
          <p:cNvSpPr txBox="1"/>
          <p:nvPr/>
        </p:nvSpPr>
        <p:spPr>
          <a:xfrm>
            <a:off x="428596" y="5600658"/>
            <a:ext cx="3857620" cy="400110"/>
          </a:xfrm>
          <a:prstGeom prst="rect">
            <a:avLst/>
          </a:prstGeom>
          <a:noFill/>
        </p:spPr>
        <p:txBody>
          <a:bodyPr wrap="square" rtlCol="0">
            <a:spAutoFit/>
          </a:bodyPr>
          <a:lstStyle/>
          <a:p>
            <a:r>
              <a:rPr lang="ru-RU" sz="2000" dirty="0" smtClean="0">
                <a:solidFill>
                  <a:schemeClr val="accent2">
                    <a:lumMod val="60000"/>
                    <a:lumOff val="40000"/>
                  </a:schemeClr>
                </a:solidFill>
                <a:latin typeface="Comic Sans MS" pitchFamily="66" charset="0"/>
              </a:rPr>
              <a:t>Что и требовалось доказать!</a:t>
            </a:r>
            <a:endParaRPr lang="ru-RU" sz="2000" dirty="0">
              <a:solidFill>
                <a:schemeClr val="accent2">
                  <a:lumMod val="60000"/>
                  <a:lumOff val="40000"/>
                </a:schemeClr>
              </a:solidFill>
              <a:latin typeface="Comic Sans MS" pitchFamily="66" charset="0"/>
            </a:endParaRPr>
          </a:p>
        </p:txBody>
      </p:sp>
      <p:sp>
        <p:nvSpPr>
          <p:cNvPr id="15" name="Стрелка влево 14">
            <a:hlinkClick r:id="rId9" action="ppaction://hlinksldjump"/>
          </p:cNvPr>
          <p:cNvSpPr/>
          <p:nvPr/>
        </p:nvSpPr>
        <p:spPr>
          <a:xfrm>
            <a:off x="8143900" y="5572140"/>
            <a:ext cx="928662"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Прямоугольник 15"/>
          <p:cNvSpPr/>
          <p:nvPr/>
        </p:nvSpPr>
        <p:spPr>
          <a:xfrm>
            <a:off x="6562844" y="6334780"/>
            <a:ext cx="2581156" cy="523220"/>
          </a:xfrm>
          <a:prstGeom prst="rect">
            <a:avLst/>
          </a:prstGeom>
        </p:spPr>
        <p:txBody>
          <a:bodyPr wrap="none">
            <a:spAutoFit/>
          </a:bodyPr>
          <a:lstStyle/>
          <a:p>
            <a:pPr algn="ctr"/>
            <a:r>
              <a:rPr lang="ru-RU" sz="2800"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hlinkClick r:id="rId10" action="ppaction://hlinksldjump"/>
              </a:rPr>
              <a:t>Содержание</a:t>
            </a:r>
            <a:endParaRPr lang="ru-RU" sz="2800" b="1" dirty="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endParaRPr>
          </a:p>
        </p:txBody>
      </p:sp>
    </p:spTree>
  </p:cSld>
  <p:clrMapOvr>
    <a:masterClrMapping/>
  </p:clrMapOvr>
  <p:transition spd="slow">
    <p:comb/>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697</TotalTime>
  <Words>1776</Words>
  <Application>Microsoft Office PowerPoint</Application>
  <PresentationFormat>Экран (4:3)</PresentationFormat>
  <Paragraphs>197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Яркая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35</cp:revision>
  <dcterms:created xsi:type="dcterms:W3CDTF">2010-02-12T11:40:12Z</dcterms:created>
  <dcterms:modified xsi:type="dcterms:W3CDTF">2010-03-16T16:17:37Z</dcterms:modified>
</cp:coreProperties>
</file>