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4" r:id="rId4"/>
    <p:sldId id="259" r:id="rId5"/>
    <p:sldId id="260" r:id="rId6"/>
    <p:sldId id="261" r:id="rId7"/>
    <p:sldId id="262" r:id="rId8"/>
    <p:sldId id="265" r:id="rId9"/>
    <p:sldId id="263"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5" autoAdjust="0"/>
    <p:restoredTop sz="94662" autoAdjust="0"/>
  </p:normalViewPr>
  <p:slideViewPr>
    <p:cSldViewPr>
      <p:cViewPr varScale="1">
        <p:scale>
          <a:sx n="89" d="100"/>
          <a:sy n="89" d="100"/>
        </p:scale>
        <p:origin x="-88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7711B85-E5EB-459A-87DD-814FD83FC71D}" type="datetimeFigureOut">
              <a:rPr lang="en-GB" smtClean="0"/>
              <a:t>24/06/2010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5C1E19-DF52-4025-8405-451E3299FF13}"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7711B85-E5EB-459A-87DD-814FD83FC71D}" type="datetimeFigureOut">
              <a:rPr lang="en-GB" smtClean="0"/>
              <a:t>24/06/2010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5C1E19-DF52-4025-8405-451E3299FF13}"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7711B85-E5EB-459A-87DD-814FD83FC71D}" type="datetimeFigureOut">
              <a:rPr lang="en-GB" smtClean="0"/>
              <a:t>24/06/2010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5C1E19-DF52-4025-8405-451E3299FF13}"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7711B85-E5EB-459A-87DD-814FD83FC71D}" type="datetimeFigureOut">
              <a:rPr lang="en-GB" smtClean="0"/>
              <a:t>24/06/2010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5C1E19-DF52-4025-8405-451E3299FF13}"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711B85-E5EB-459A-87DD-814FD83FC71D}" type="datetimeFigureOut">
              <a:rPr lang="en-GB" smtClean="0"/>
              <a:t>24/06/2010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5C1E19-DF52-4025-8405-451E3299FF13}"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7711B85-E5EB-459A-87DD-814FD83FC71D}" type="datetimeFigureOut">
              <a:rPr lang="en-GB" smtClean="0"/>
              <a:t>24/06/2010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45C1E19-DF52-4025-8405-451E3299FF13}"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7711B85-E5EB-459A-87DD-814FD83FC71D}" type="datetimeFigureOut">
              <a:rPr lang="en-GB" smtClean="0"/>
              <a:t>24/06/2010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45C1E19-DF52-4025-8405-451E3299FF13}"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7711B85-E5EB-459A-87DD-814FD83FC71D}" type="datetimeFigureOut">
              <a:rPr lang="en-GB" smtClean="0"/>
              <a:t>24/06/2010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45C1E19-DF52-4025-8405-451E3299FF13}"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711B85-E5EB-459A-87DD-814FD83FC71D}" type="datetimeFigureOut">
              <a:rPr lang="en-GB" smtClean="0"/>
              <a:t>24/06/2010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45C1E19-DF52-4025-8405-451E3299FF13}"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711B85-E5EB-459A-87DD-814FD83FC71D}" type="datetimeFigureOut">
              <a:rPr lang="en-GB" smtClean="0"/>
              <a:t>24/06/2010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45C1E19-DF52-4025-8405-451E3299FF13}"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711B85-E5EB-459A-87DD-814FD83FC71D}" type="datetimeFigureOut">
              <a:rPr lang="en-GB" smtClean="0"/>
              <a:t>24/06/2010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45C1E19-DF52-4025-8405-451E3299FF13}"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711B85-E5EB-459A-87DD-814FD83FC71D}" type="datetimeFigureOut">
              <a:rPr lang="en-GB" smtClean="0"/>
              <a:t>24/06/2010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5C1E19-DF52-4025-8405-451E3299FF13}"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dirty="0"/>
          </a:p>
        </p:txBody>
      </p:sp>
      <p:sp>
        <p:nvSpPr>
          <p:cNvPr id="3" name="Subtitle 2"/>
          <p:cNvSpPr>
            <a:spLocks noGrp="1"/>
          </p:cNvSpPr>
          <p:nvPr>
            <p:ph type="subTitle" idx="1"/>
          </p:nvPr>
        </p:nvSpPr>
        <p:spPr/>
        <p:txBody>
          <a:bodyPr/>
          <a:lstStyle/>
          <a:p>
            <a:endParaRPr lang="en-GB"/>
          </a:p>
        </p:txBody>
      </p:sp>
      <p:sp>
        <p:nvSpPr>
          <p:cNvPr id="4" name="Rectangle 3"/>
          <p:cNvSpPr/>
          <p:nvPr/>
        </p:nvSpPr>
        <p:spPr>
          <a:xfrm>
            <a:off x="0" y="836712"/>
            <a:ext cx="9144000" cy="54726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mtClean="0"/>
              <a:t>G</a:t>
            </a:r>
            <a:endParaRPr lang="en-GB" dirty="0"/>
          </a:p>
        </p:txBody>
      </p:sp>
      <p:pic>
        <p:nvPicPr>
          <p:cNvPr id="10" name="Picture 9" descr="clclogo.jpg"/>
          <p:cNvPicPr>
            <a:picLocks noChangeAspect="1"/>
          </p:cNvPicPr>
          <p:nvPr/>
        </p:nvPicPr>
        <p:blipFill>
          <a:blip r:embed="rId2" cstate="print"/>
          <a:stretch>
            <a:fillRect/>
          </a:stretch>
        </p:blipFill>
        <p:spPr>
          <a:xfrm>
            <a:off x="3347864" y="2265679"/>
            <a:ext cx="2484308" cy="2459465"/>
          </a:xfrm>
          <a:prstGeom prst="rect">
            <a:avLst/>
          </a:prstGeom>
        </p:spPr>
      </p:pic>
      <p:sp>
        <p:nvSpPr>
          <p:cNvPr id="12" name="Title 1"/>
          <p:cNvSpPr txBox="1">
            <a:spLocks/>
          </p:cNvSpPr>
          <p:nvPr/>
        </p:nvSpPr>
        <p:spPr>
          <a:xfrm>
            <a:off x="2041376" y="845840"/>
            <a:ext cx="5050904" cy="1143000"/>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0" i="0" u="none" strike="noStrike" kern="1200" cap="none" spc="0" normalizeH="0" baseline="0" noProof="0" dirty="0" smtClean="0">
                <a:ln>
                  <a:noFill/>
                </a:ln>
                <a:solidFill>
                  <a:schemeClr val="tx1"/>
                </a:solidFill>
                <a:effectLst/>
                <a:uLnTx/>
                <a:uFillTx/>
                <a:latin typeface="+mj-lt"/>
                <a:ea typeface="+mj-ea"/>
                <a:cs typeface="+mj-cs"/>
              </a:rPr>
              <a:t>City of London College</a:t>
            </a:r>
          </a:p>
        </p:txBody>
      </p:sp>
      <p:sp>
        <p:nvSpPr>
          <p:cNvPr id="13" name="TextBox 12"/>
          <p:cNvSpPr txBox="1"/>
          <p:nvPr/>
        </p:nvSpPr>
        <p:spPr>
          <a:xfrm>
            <a:off x="2634997" y="4973106"/>
            <a:ext cx="2081019" cy="400110"/>
          </a:xfrm>
          <a:prstGeom prst="rect">
            <a:avLst/>
          </a:prstGeom>
          <a:noFill/>
        </p:spPr>
        <p:txBody>
          <a:bodyPr wrap="none" rtlCol="0">
            <a:spAutoFit/>
          </a:bodyPr>
          <a:lstStyle/>
          <a:p>
            <a:r>
              <a:rPr lang="en-GB" sz="2000" dirty="0" smtClean="0">
                <a:latin typeface="Nyala" pitchFamily="2" charset="0"/>
                <a:ea typeface="MS Gothic" pitchFamily="49" charset="-128"/>
                <a:cs typeface="Arial" pitchFamily="34" charset="0"/>
              </a:rPr>
              <a:t>Guvanch BERDIYEV</a:t>
            </a:r>
            <a:endParaRPr lang="en-GB" sz="2000" dirty="0">
              <a:latin typeface="Nyala" pitchFamily="2" charset="0"/>
              <a:ea typeface="MS Gothic" pitchFamily="49" charset="-128"/>
              <a:cs typeface="Arial" pitchFamily="34" charset="0"/>
            </a:endParaRPr>
          </a:p>
        </p:txBody>
      </p:sp>
      <p:sp>
        <p:nvSpPr>
          <p:cNvPr id="14" name="TextBox 13"/>
          <p:cNvSpPr txBox="1"/>
          <p:nvPr/>
        </p:nvSpPr>
        <p:spPr>
          <a:xfrm>
            <a:off x="2634997" y="4685074"/>
            <a:ext cx="1800200" cy="400110"/>
          </a:xfrm>
          <a:prstGeom prst="rect">
            <a:avLst/>
          </a:prstGeom>
          <a:noFill/>
        </p:spPr>
        <p:txBody>
          <a:bodyPr wrap="square" rtlCol="0">
            <a:spAutoFit/>
          </a:bodyPr>
          <a:lstStyle/>
          <a:p>
            <a:r>
              <a:rPr lang="en-GB" sz="2000" dirty="0" smtClean="0"/>
              <a:t>BY </a:t>
            </a:r>
            <a:endParaRPr lang="en-GB" sz="2000" dirty="0"/>
          </a:p>
        </p:txBody>
      </p:sp>
      <p:sp>
        <p:nvSpPr>
          <p:cNvPr id="15" name="TextBox 14"/>
          <p:cNvSpPr txBox="1"/>
          <p:nvPr/>
        </p:nvSpPr>
        <p:spPr>
          <a:xfrm>
            <a:off x="2634997" y="5373216"/>
            <a:ext cx="1515158" cy="400110"/>
          </a:xfrm>
          <a:prstGeom prst="rect">
            <a:avLst/>
          </a:prstGeom>
          <a:noFill/>
        </p:spPr>
        <p:txBody>
          <a:bodyPr wrap="none" rtlCol="0">
            <a:spAutoFit/>
          </a:bodyPr>
          <a:lstStyle/>
          <a:p>
            <a:r>
              <a:rPr lang="en-GB" sz="2000" dirty="0" smtClean="0">
                <a:latin typeface="Nyala" pitchFamily="2" charset="0"/>
                <a:ea typeface="MS Gothic" pitchFamily="49" charset="-128"/>
                <a:cs typeface="Arial" pitchFamily="34" charset="0"/>
              </a:rPr>
              <a:t>ID  000102531</a:t>
            </a:r>
            <a:endParaRPr lang="en-GB" sz="2000" dirty="0">
              <a:latin typeface="Nyala" pitchFamily="2" charset="0"/>
              <a:ea typeface="MS Gothic" pitchFamily="49" charset="-128"/>
              <a:cs typeface="Arial" pitchFamily="34" charset="0"/>
            </a:endParaRPr>
          </a:p>
        </p:txBody>
      </p:sp>
      <p:sp>
        <p:nvSpPr>
          <p:cNvPr id="16" name="TextBox 15"/>
          <p:cNvSpPr txBox="1"/>
          <p:nvPr/>
        </p:nvSpPr>
        <p:spPr>
          <a:xfrm>
            <a:off x="2987824" y="1700808"/>
            <a:ext cx="3096344" cy="400110"/>
          </a:xfrm>
          <a:prstGeom prst="rect">
            <a:avLst/>
          </a:prstGeom>
          <a:noFill/>
        </p:spPr>
        <p:txBody>
          <a:bodyPr wrap="square" rtlCol="0">
            <a:spAutoFit/>
          </a:bodyPr>
          <a:lstStyle/>
          <a:p>
            <a:r>
              <a:rPr lang="en-GB" sz="2000" dirty="0" smtClean="0"/>
              <a:t>MBA – Energy Management </a:t>
            </a:r>
            <a:endParaRPr lang="en-GB"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4" name="Rectangle 3"/>
          <p:cNvSpPr/>
          <p:nvPr/>
        </p:nvSpPr>
        <p:spPr>
          <a:xfrm>
            <a:off x="0" y="836712"/>
            <a:ext cx="9144000" cy="54726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mtClean="0"/>
              <a:t>G</a:t>
            </a:r>
            <a:endParaRPr lang="en-GB" dirty="0"/>
          </a:p>
        </p:txBody>
      </p:sp>
      <p:sp>
        <p:nvSpPr>
          <p:cNvPr id="8" name="TextBox 7"/>
          <p:cNvSpPr txBox="1"/>
          <p:nvPr/>
        </p:nvSpPr>
        <p:spPr>
          <a:xfrm>
            <a:off x="5652120" y="260648"/>
            <a:ext cx="1247457" cy="523220"/>
          </a:xfrm>
          <a:prstGeom prst="rect">
            <a:avLst/>
          </a:prstGeom>
          <a:noFill/>
        </p:spPr>
        <p:txBody>
          <a:bodyPr wrap="none" rtlCol="0">
            <a:spAutoFit/>
          </a:bodyPr>
          <a:lstStyle/>
          <a:p>
            <a:r>
              <a:rPr lang="en-GB" sz="2800" b="1" dirty="0" smtClean="0">
                <a:solidFill>
                  <a:schemeClr val="bg1"/>
                </a:solidFill>
              </a:rPr>
              <a:t>MAX | </a:t>
            </a:r>
            <a:endParaRPr lang="en-GB" sz="2800" b="1" dirty="0">
              <a:solidFill>
                <a:schemeClr val="bg1"/>
              </a:solidFill>
            </a:endParaRPr>
          </a:p>
        </p:txBody>
      </p:sp>
      <p:sp>
        <p:nvSpPr>
          <p:cNvPr id="9" name="TextBox 8"/>
          <p:cNvSpPr txBox="1"/>
          <p:nvPr/>
        </p:nvSpPr>
        <p:spPr>
          <a:xfrm>
            <a:off x="6660232" y="332656"/>
            <a:ext cx="1162562" cy="369332"/>
          </a:xfrm>
          <a:prstGeom prst="rect">
            <a:avLst/>
          </a:prstGeom>
          <a:noFill/>
        </p:spPr>
        <p:txBody>
          <a:bodyPr wrap="none" rtlCol="0">
            <a:spAutoFit/>
          </a:bodyPr>
          <a:lstStyle/>
          <a:p>
            <a:r>
              <a:rPr lang="en-GB" dirty="0" smtClean="0">
                <a:solidFill>
                  <a:schemeClr val="bg1"/>
                </a:solidFill>
              </a:rPr>
              <a:t>Petroleum</a:t>
            </a:r>
            <a:endParaRPr lang="en-GB" dirty="0">
              <a:solidFill>
                <a:schemeClr val="bg1"/>
              </a:solidFill>
            </a:endParaRPr>
          </a:p>
        </p:txBody>
      </p:sp>
      <p:sp>
        <p:nvSpPr>
          <p:cNvPr id="15" name="TextBox 14"/>
          <p:cNvSpPr txBox="1"/>
          <p:nvPr/>
        </p:nvSpPr>
        <p:spPr>
          <a:xfrm>
            <a:off x="907015" y="6381328"/>
            <a:ext cx="7409401" cy="369332"/>
          </a:xfrm>
          <a:prstGeom prst="rect">
            <a:avLst/>
          </a:prstGeom>
          <a:noFill/>
        </p:spPr>
        <p:txBody>
          <a:bodyPr wrap="none" rtlCol="0">
            <a:spAutoFit/>
          </a:bodyPr>
          <a:lstStyle/>
          <a:p>
            <a:r>
              <a:rPr lang="en-GB" dirty="0" smtClean="0">
                <a:solidFill>
                  <a:schemeClr val="tx1">
                    <a:lumMod val="65000"/>
                    <a:lumOff val="35000"/>
                  </a:schemeClr>
                </a:solidFill>
              </a:rPr>
              <a:t>Guvanch BERDIYEV – SID 000102531 -  MBA  - ENERGY MANAGEMENT - 2010</a:t>
            </a:r>
            <a:endParaRPr lang="en-GB" dirty="0">
              <a:solidFill>
                <a:schemeClr val="tx1">
                  <a:lumMod val="65000"/>
                  <a:lumOff val="35000"/>
                </a:schemeClr>
              </a:solidFill>
            </a:endParaRPr>
          </a:p>
        </p:txBody>
      </p:sp>
      <p:sp>
        <p:nvSpPr>
          <p:cNvPr id="14" name="Rectangle 13"/>
          <p:cNvSpPr/>
          <p:nvPr/>
        </p:nvSpPr>
        <p:spPr>
          <a:xfrm>
            <a:off x="611560" y="1305342"/>
            <a:ext cx="7776864" cy="2308324"/>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r>
              <a:rPr lang="en-GB" dirty="0"/>
              <a:t>The Group uses its 3D seismic data to evaluate exploration “leads” first</a:t>
            </a:r>
          </a:p>
          <a:p>
            <a:r>
              <a:rPr lang="en-GB" dirty="0"/>
              <a:t>mapped using 2D seismic data. The Group expects that approximately</a:t>
            </a:r>
          </a:p>
          <a:p>
            <a:r>
              <a:rPr lang="en-GB" dirty="0"/>
              <a:t>30% of the leads mapped using the 2D seismic data will evolve into</a:t>
            </a:r>
          </a:p>
          <a:p>
            <a:r>
              <a:rPr lang="en-GB" dirty="0"/>
              <a:t>drillable prospects when analysed using the new 3D seismic data. The</a:t>
            </a:r>
          </a:p>
          <a:p>
            <a:r>
              <a:rPr lang="en-GB" dirty="0"/>
              <a:t>remaining 70% will be downgraded and dropped from the inventory.</a:t>
            </a:r>
          </a:p>
          <a:p>
            <a:r>
              <a:rPr lang="en-GB" dirty="0"/>
              <a:t>To date, Max Petroleum has identified 10 drillable post-salt prospects on</a:t>
            </a:r>
          </a:p>
          <a:p>
            <a:r>
              <a:rPr lang="en-GB" dirty="0"/>
              <a:t>the new 3D data and expects to have a portfolio of up to 15 high-quality</a:t>
            </a:r>
          </a:p>
          <a:p>
            <a:r>
              <a:rPr lang="en-GB" dirty="0"/>
              <a:t>drillable prospects before year end.</a:t>
            </a:r>
          </a:p>
        </p:txBody>
      </p:sp>
      <p:sp>
        <p:nvSpPr>
          <p:cNvPr id="16" name="TextBox 15"/>
          <p:cNvSpPr txBox="1"/>
          <p:nvPr/>
        </p:nvSpPr>
        <p:spPr>
          <a:xfrm>
            <a:off x="4211960" y="5157192"/>
            <a:ext cx="1300934" cy="369332"/>
          </a:xfrm>
          <a:prstGeom prst="rect">
            <a:avLst/>
          </a:prstGeom>
        </p:spPr>
        <p:style>
          <a:lnRef idx="1">
            <a:schemeClr val="accent6"/>
          </a:lnRef>
          <a:fillRef idx="3">
            <a:schemeClr val="accent6"/>
          </a:fillRef>
          <a:effectRef idx="2">
            <a:schemeClr val="accent6"/>
          </a:effectRef>
          <a:fontRef idx="minor">
            <a:schemeClr val="lt1"/>
          </a:fontRef>
        </p:style>
        <p:txBody>
          <a:bodyPr wrap="none" rtlCol="0">
            <a:spAutoFit/>
          </a:bodyPr>
          <a:lstStyle/>
          <a:p>
            <a:r>
              <a:rPr lang="en-GB" dirty="0" smtClean="0"/>
              <a:t>THANK YOU</a:t>
            </a:r>
            <a:endParaRPr lang="en-GB" dirty="0"/>
          </a:p>
        </p:txBody>
      </p:sp>
    </p:spTree>
  </p:cSld>
  <p:clrMapOvr>
    <a:masterClrMapping/>
  </p:clrMapOvr>
  <p:transition>
    <p:pull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dirty="0"/>
          </a:p>
        </p:txBody>
      </p:sp>
      <p:sp>
        <p:nvSpPr>
          <p:cNvPr id="3" name="Subtitle 2"/>
          <p:cNvSpPr>
            <a:spLocks noGrp="1"/>
          </p:cNvSpPr>
          <p:nvPr>
            <p:ph type="subTitle" idx="1"/>
          </p:nvPr>
        </p:nvSpPr>
        <p:spPr/>
        <p:txBody>
          <a:bodyPr/>
          <a:lstStyle/>
          <a:p>
            <a:endParaRPr lang="en-GB"/>
          </a:p>
        </p:txBody>
      </p:sp>
      <p:sp>
        <p:nvSpPr>
          <p:cNvPr id="4" name="Rectangle 3"/>
          <p:cNvSpPr/>
          <p:nvPr/>
        </p:nvSpPr>
        <p:spPr>
          <a:xfrm>
            <a:off x="0" y="836712"/>
            <a:ext cx="9144000" cy="547260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mtClean="0"/>
              <a:t>G</a:t>
            </a:r>
            <a:endParaRPr lang="en-GB" dirty="0"/>
          </a:p>
        </p:txBody>
      </p:sp>
      <p:pic>
        <p:nvPicPr>
          <p:cNvPr id="5" name="Picture 4" descr="logo.gif"/>
          <p:cNvPicPr>
            <a:picLocks noChangeAspect="1"/>
          </p:cNvPicPr>
          <p:nvPr/>
        </p:nvPicPr>
        <p:blipFill>
          <a:blip r:embed="rId2" cstate="print"/>
          <a:stretch>
            <a:fillRect/>
          </a:stretch>
        </p:blipFill>
        <p:spPr>
          <a:xfrm>
            <a:off x="2771800" y="1784817"/>
            <a:ext cx="3600401" cy="1500167"/>
          </a:xfrm>
          <a:prstGeom prst="rect">
            <a:avLst/>
          </a:prstGeom>
        </p:spPr>
      </p:pic>
      <p:sp>
        <p:nvSpPr>
          <p:cNvPr id="6" name="TextBox 5"/>
          <p:cNvSpPr txBox="1"/>
          <p:nvPr/>
        </p:nvSpPr>
        <p:spPr>
          <a:xfrm>
            <a:off x="2843808" y="3625860"/>
            <a:ext cx="3528392" cy="52322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2800" dirty="0" smtClean="0"/>
              <a:t>Max Petroleum Plc</a:t>
            </a:r>
            <a:endParaRPr lang="en-GB" sz="2800" dirty="0"/>
          </a:p>
        </p:txBody>
      </p:sp>
      <p:sp>
        <p:nvSpPr>
          <p:cNvPr id="8" name="TextBox 7"/>
          <p:cNvSpPr txBox="1"/>
          <p:nvPr/>
        </p:nvSpPr>
        <p:spPr>
          <a:xfrm>
            <a:off x="907015" y="6381328"/>
            <a:ext cx="7409401" cy="369332"/>
          </a:xfrm>
          <a:prstGeom prst="rect">
            <a:avLst/>
          </a:prstGeom>
          <a:noFill/>
        </p:spPr>
        <p:txBody>
          <a:bodyPr wrap="none" rtlCol="0">
            <a:spAutoFit/>
          </a:bodyPr>
          <a:lstStyle/>
          <a:p>
            <a:r>
              <a:rPr lang="en-GB" dirty="0" smtClean="0">
                <a:solidFill>
                  <a:schemeClr val="tx1">
                    <a:lumMod val="65000"/>
                    <a:lumOff val="35000"/>
                  </a:schemeClr>
                </a:solidFill>
              </a:rPr>
              <a:t>Guvanch BERDIYEV – SID 000102531 -  MBA  - ENERGY MANAGEMENT - 2010</a:t>
            </a:r>
            <a:endParaRPr lang="en-GB" dirty="0">
              <a:solidFill>
                <a:schemeClr val="tx1">
                  <a:lumMod val="65000"/>
                  <a:lumOff val="35000"/>
                </a:schemeClr>
              </a:solidFill>
            </a:endParaRPr>
          </a:p>
        </p:txBody>
      </p:sp>
    </p:spTree>
  </p:cSld>
  <p:clrMapOvr>
    <a:masterClrMapping/>
  </p:clrMapOvr>
  <p:transition>
    <p:plu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dirty="0"/>
          </a:p>
        </p:txBody>
      </p:sp>
      <p:sp>
        <p:nvSpPr>
          <p:cNvPr id="3" name="Subtitle 2"/>
          <p:cNvSpPr>
            <a:spLocks noGrp="1"/>
          </p:cNvSpPr>
          <p:nvPr>
            <p:ph type="subTitle" idx="1"/>
          </p:nvPr>
        </p:nvSpPr>
        <p:spPr/>
        <p:txBody>
          <a:bodyPr/>
          <a:lstStyle/>
          <a:p>
            <a:endParaRPr lang="en-GB"/>
          </a:p>
        </p:txBody>
      </p:sp>
      <p:sp>
        <p:nvSpPr>
          <p:cNvPr id="4" name="Rectangle 3"/>
          <p:cNvSpPr/>
          <p:nvPr/>
        </p:nvSpPr>
        <p:spPr>
          <a:xfrm>
            <a:off x="0" y="836712"/>
            <a:ext cx="9144000" cy="547260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mtClean="0"/>
              <a:t>G</a:t>
            </a:r>
            <a:endParaRPr lang="en-GB" dirty="0"/>
          </a:p>
        </p:txBody>
      </p:sp>
      <p:pic>
        <p:nvPicPr>
          <p:cNvPr id="5" name="Picture 4" descr="logo.gif"/>
          <p:cNvPicPr>
            <a:picLocks noChangeAspect="1"/>
          </p:cNvPicPr>
          <p:nvPr/>
        </p:nvPicPr>
        <p:blipFill>
          <a:blip r:embed="rId2" cstate="print"/>
          <a:stretch>
            <a:fillRect/>
          </a:stretch>
        </p:blipFill>
        <p:spPr>
          <a:xfrm>
            <a:off x="2771800" y="1784817"/>
            <a:ext cx="3600401" cy="1500167"/>
          </a:xfrm>
          <a:prstGeom prst="rect">
            <a:avLst/>
          </a:prstGeom>
        </p:spPr>
      </p:pic>
      <p:sp>
        <p:nvSpPr>
          <p:cNvPr id="6" name="TextBox 5"/>
          <p:cNvSpPr txBox="1"/>
          <p:nvPr/>
        </p:nvSpPr>
        <p:spPr>
          <a:xfrm>
            <a:off x="2843808" y="3625860"/>
            <a:ext cx="3528392" cy="52322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2800" dirty="0" smtClean="0"/>
              <a:t>Max Petroleum Plc</a:t>
            </a:r>
            <a:endParaRPr lang="en-GB" sz="2800" dirty="0"/>
          </a:p>
        </p:txBody>
      </p:sp>
      <p:sp>
        <p:nvSpPr>
          <p:cNvPr id="8" name="TextBox 7"/>
          <p:cNvSpPr txBox="1"/>
          <p:nvPr/>
        </p:nvSpPr>
        <p:spPr>
          <a:xfrm>
            <a:off x="907015" y="6381328"/>
            <a:ext cx="7409401" cy="369332"/>
          </a:xfrm>
          <a:prstGeom prst="rect">
            <a:avLst/>
          </a:prstGeom>
          <a:noFill/>
        </p:spPr>
        <p:txBody>
          <a:bodyPr wrap="none" rtlCol="0">
            <a:spAutoFit/>
          </a:bodyPr>
          <a:lstStyle/>
          <a:p>
            <a:r>
              <a:rPr lang="en-GB" dirty="0" smtClean="0">
                <a:solidFill>
                  <a:schemeClr val="tx1">
                    <a:lumMod val="65000"/>
                    <a:lumOff val="35000"/>
                  </a:schemeClr>
                </a:solidFill>
              </a:rPr>
              <a:t>Guvanch BERDIYEV – SID 000102531 -  MBA  - ENERGY MANAGEMENT - 2010</a:t>
            </a:r>
            <a:endParaRPr lang="en-GB" dirty="0">
              <a:solidFill>
                <a:schemeClr val="tx1">
                  <a:lumMod val="65000"/>
                  <a:lumOff val="35000"/>
                </a:schemeClr>
              </a:solidFill>
            </a:endParaRPr>
          </a:p>
        </p:txBody>
      </p:sp>
      <p:sp>
        <p:nvSpPr>
          <p:cNvPr id="10" name="TextBox 9"/>
          <p:cNvSpPr txBox="1"/>
          <p:nvPr/>
        </p:nvSpPr>
        <p:spPr>
          <a:xfrm>
            <a:off x="3275856" y="4293096"/>
            <a:ext cx="3683444" cy="1754326"/>
          </a:xfrm>
          <a:prstGeom prst="rect">
            <a:avLst/>
          </a:prstGeom>
        </p:spPr>
        <p:style>
          <a:lnRef idx="1">
            <a:schemeClr val="accent2"/>
          </a:lnRef>
          <a:fillRef idx="3">
            <a:schemeClr val="accent2"/>
          </a:fillRef>
          <a:effectRef idx="2">
            <a:schemeClr val="accent2"/>
          </a:effectRef>
          <a:fontRef idx="minor">
            <a:schemeClr val="lt1"/>
          </a:fontRef>
        </p:style>
        <p:txBody>
          <a:bodyPr wrap="none" rtlCol="0">
            <a:spAutoFit/>
          </a:bodyPr>
          <a:lstStyle/>
          <a:p>
            <a:r>
              <a:rPr lang="en-GB" b="1" dirty="0"/>
              <a:t>The Group’s strategy is to apply new,</a:t>
            </a:r>
          </a:p>
          <a:p>
            <a:r>
              <a:rPr lang="en-GB" b="1" dirty="0"/>
              <a:t>exploratory 3D seismic technology</a:t>
            </a:r>
          </a:p>
          <a:p>
            <a:r>
              <a:rPr lang="en-GB" b="1" dirty="0"/>
              <a:t>to a proven hydrocarbon basin</a:t>
            </a:r>
          </a:p>
          <a:p>
            <a:r>
              <a:rPr lang="en-GB" b="1" dirty="0"/>
              <a:t>to develop a high-quality portfolio</a:t>
            </a:r>
          </a:p>
          <a:p>
            <a:r>
              <a:rPr lang="en-GB" b="1" dirty="0"/>
              <a:t>of drillable pre-salt and post-salt</a:t>
            </a:r>
          </a:p>
          <a:p>
            <a:r>
              <a:rPr lang="en-GB" b="1" dirty="0"/>
              <a:t>exploration prospects.</a:t>
            </a:r>
            <a:endParaRPr lang="en-GB" dirty="0"/>
          </a:p>
        </p:txBody>
      </p:sp>
      <p:sp>
        <p:nvSpPr>
          <p:cNvPr id="11" name="TextBox 10"/>
          <p:cNvSpPr txBox="1"/>
          <p:nvPr/>
        </p:nvSpPr>
        <p:spPr>
          <a:xfrm>
            <a:off x="323528" y="2276872"/>
            <a:ext cx="3983142" cy="1477328"/>
          </a:xfrm>
          <a:prstGeom prst="rect">
            <a:avLst/>
          </a:prstGeom>
        </p:spPr>
        <p:style>
          <a:lnRef idx="1">
            <a:schemeClr val="accent2"/>
          </a:lnRef>
          <a:fillRef idx="3">
            <a:schemeClr val="accent2"/>
          </a:fillRef>
          <a:effectRef idx="2">
            <a:schemeClr val="accent2"/>
          </a:effectRef>
          <a:fontRef idx="minor">
            <a:schemeClr val="lt1"/>
          </a:fontRef>
        </p:style>
        <p:txBody>
          <a:bodyPr wrap="none" rtlCol="0">
            <a:spAutoFit/>
          </a:bodyPr>
          <a:lstStyle/>
          <a:p>
            <a:r>
              <a:rPr lang="en-GB" b="1" dirty="0"/>
              <a:t>Max Petroleum Plc is an independent</a:t>
            </a:r>
          </a:p>
          <a:p>
            <a:r>
              <a:rPr lang="en-GB" b="1" dirty="0"/>
              <a:t>oil and gas exploration and production</a:t>
            </a:r>
          </a:p>
          <a:p>
            <a:r>
              <a:rPr lang="en-GB" b="1" dirty="0"/>
              <a:t>company focused on Kazakhstan with</a:t>
            </a:r>
          </a:p>
          <a:p>
            <a:r>
              <a:rPr lang="en-GB" b="1" dirty="0"/>
              <a:t>two onshore licences in the Pre-Caspian</a:t>
            </a:r>
          </a:p>
          <a:p>
            <a:r>
              <a:rPr lang="en-GB" b="1" dirty="0"/>
              <a:t>Basin covering 13,500 km2.</a:t>
            </a:r>
            <a:endParaRPr lang="en-GB" dirty="0"/>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path" presetSubtype="0" accel="50000" decel="50000" fill="hold" nodeType="withEffect">
                                  <p:stCondLst>
                                    <p:cond delay="0"/>
                                  </p:stCondLst>
                                  <p:childTnLst>
                                    <p:animMotion origin="layout" path="M 0 2.65896E-6 L 0.30712 -0.13179 " pathEditMode="relative" rAng="0" ptsTypes="AA">
                                      <p:cBhvr>
                                        <p:cTn id="6" dur="2000" fill="hold"/>
                                        <p:tgtEl>
                                          <p:spTgt spid="5"/>
                                        </p:tgtEl>
                                        <p:attrNameLst>
                                          <p:attrName>ppt_x</p:attrName>
                                          <p:attrName>ppt_y</p:attrName>
                                        </p:attrNameLst>
                                      </p:cBhvr>
                                      <p:rCtr x="153" y="-66"/>
                                    </p:animMotion>
                                  </p:childTnLst>
                                </p:cTn>
                              </p:par>
                            </p:childTnLst>
                          </p:cTn>
                        </p:par>
                        <p:par>
                          <p:cTn id="7" fill="hold">
                            <p:stCondLst>
                              <p:cond delay="2000"/>
                            </p:stCondLst>
                            <p:childTnLst>
                              <p:par>
                                <p:cTn id="8" presetID="56" presetClass="path" presetSubtype="0" accel="50000" decel="50000" fill="hold" grpId="0" nodeType="afterEffect">
                                  <p:stCondLst>
                                    <p:cond delay="0"/>
                                  </p:stCondLst>
                                  <p:childTnLst>
                                    <p:animMotion origin="layout" path="M 5.55556E-7 -2.77457E-6 L 0.3033 -0.16115 " pathEditMode="relative" rAng="0" ptsTypes="AA">
                                      <p:cBhvr>
                                        <p:cTn id="9" dur="2000" fill="hold"/>
                                        <p:tgtEl>
                                          <p:spTgt spid="6"/>
                                        </p:tgtEl>
                                        <p:attrNameLst>
                                          <p:attrName>ppt_x</p:attrName>
                                          <p:attrName>ppt_y</p:attrName>
                                        </p:attrNameLst>
                                      </p:cBhvr>
                                      <p:rCtr x="152" y="-81"/>
                                    </p:animMotion>
                                  </p:childTnLst>
                                </p:cTn>
                              </p:par>
                            </p:childTnLst>
                          </p:cTn>
                        </p:par>
                        <p:par>
                          <p:cTn id="10" fill="hold">
                            <p:stCondLst>
                              <p:cond delay="4000"/>
                            </p:stCondLst>
                            <p:childTnLst>
                              <p:par>
                                <p:cTn id="11" presetID="3" presetClass="entr" presetSubtype="10" fill="hold" grpId="0" nodeType="afterEffect">
                                  <p:stCondLst>
                                    <p:cond delay="1000"/>
                                  </p:stCondLst>
                                  <p:childTnLst>
                                    <p:set>
                                      <p:cBhvr>
                                        <p:cTn id="12" dur="1" fill="hold">
                                          <p:stCondLst>
                                            <p:cond delay="0"/>
                                          </p:stCondLst>
                                        </p:cTn>
                                        <p:tgtEl>
                                          <p:spTgt spid="11"/>
                                        </p:tgtEl>
                                        <p:attrNameLst>
                                          <p:attrName>style.visibility</p:attrName>
                                        </p:attrNameLst>
                                      </p:cBhvr>
                                      <p:to>
                                        <p:strVal val="visible"/>
                                      </p:to>
                                    </p:set>
                                    <p:animEffect transition="in" filter="blinds(horizontal)">
                                      <p:cBhvr>
                                        <p:cTn id="13" dur="500"/>
                                        <p:tgtEl>
                                          <p:spTgt spid="11"/>
                                        </p:tgtEl>
                                      </p:cBhvr>
                                    </p:animEffect>
                                  </p:childTnLst>
                                </p:cTn>
                              </p:par>
                            </p:childTnLst>
                          </p:cTn>
                        </p:par>
                        <p:par>
                          <p:cTn id="14" fill="hold">
                            <p:stCondLst>
                              <p:cond delay="5500"/>
                            </p:stCondLst>
                            <p:childTnLst>
                              <p:par>
                                <p:cTn id="15" presetID="3" presetClass="entr" presetSubtype="10" fill="hold" grpId="0" nodeType="afterEffect">
                                  <p:stCondLst>
                                    <p:cond delay="400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dirty="0"/>
          </a:p>
        </p:txBody>
      </p:sp>
      <p:sp>
        <p:nvSpPr>
          <p:cNvPr id="3" name="Subtitle 2"/>
          <p:cNvSpPr>
            <a:spLocks noGrp="1"/>
          </p:cNvSpPr>
          <p:nvPr>
            <p:ph type="subTitle" idx="1"/>
          </p:nvPr>
        </p:nvSpPr>
        <p:spPr/>
        <p:txBody>
          <a:bodyPr/>
          <a:lstStyle/>
          <a:p>
            <a:endParaRPr lang="en-GB"/>
          </a:p>
        </p:txBody>
      </p:sp>
      <p:sp>
        <p:nvSpPr>
          <p:cNvPr id="4" name="Rectangle 3"/>
          <p:cNvSpPr/>
          <p:nvPr/>
        </p:nvSpPr>
        <p:spPr>
          <a:xfrm>
            <a:off x="0" y="836712"/>
            <a:ext cx="9144000" cy="54726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mtClean="0"/>
              <a:t>G</a:t>
            </a:r>
            <a:endParaRPr lang="en-GB" dirty="0"/>
          </a:p>
        </p:txBody>
      </p:sp>
      <p:sp>
        <p:nvSpPr>
          <p:cNvPr id="7" name="TextBox 6"/>
          <p:cNvSpPr txBox="1"/>
          <p:nvPr/>
        </p:nvSpPr>
        <p:spPr>
          <a:xfrm>
            <a:off x="251520" y="1196752"/>
            <a:ext cx="1800200" cy="830997"/>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GB"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Financial </a:t>
            </a:r>
          </a:p>
          <a:p>
            <a:r>
              <a:rPr lang="en-GB"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Highlights</a:t>
            </a:r>
            <a:endParaRPr lang="en-GB"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8" name="TextBox 7"/>
          <p:cNvSpPr txBox="1"/>
          <p:nvPr/>
        </p:nvSpPr>
        <p:spPr>
          <a:xfrm>
            <a:off x="5652120" y="260648"/>
            <a:ext cx="1247457" cy="523220"/>
          </a:xfrm>
          <a:prstGeom prst="rect">
            <a:avLst/>
          </a:prstGeom>
          <a:noFill/>
        </p:spPr>
        <p:txBody>
          <a:bodyPr wrap="none" rtlCol="0">
            <a:spAutoFit/>
          </a:bodyPr>
          <a:lstStyle/>
          <a:p>
            <a:r>
              <a:rPr lang="en-GB" sz="2800" b="1" dirty="0" smtClean="0">
                <a:solidFill>
                  <a:schemeClr val="bg1"/>
                </a:solidFill>
              </a:rPr>
              <a:t>MAX | </a:t>
            </a:r>
            <a:endParaRPr lang="en-GB" sz="2800" b="1" dirty="0">
              <a:solidFill>
                <a:schemeClr val="bg1"/>
              </a:solidFill>
            </a:endParaRPr>
          </a:p>
        </p:txBody>
      </p:sp>
      <p:sp>
        <p:nvSpPr>
          <p:cNvPr id="9" name="TextBox 8"/>
          <p:cNvSpPr txBox="1"/>
          <p:nvPr/>
        </p:nvSpPr>
        <p:spPr>
          <a:xfrm>
            <a:off x="6660232" y="332656"/>
            <a:ext cx="1162562" cy="369332"/>
          </a:xfrm>
          <a:prstGeom prst="rect">
            <a:avLst/>
          </a:prstGeom>
          <a:noFill/>
        </p:spPr>
        <p:txBody>
          <a:bodyPr wrap="none" rtlCol="0">
            <a:spAutoFit/>
          </a:bodyPr>
          <a:lstStyle/>
          <a:p>
            <a:r>
              <a:rPr lang="en-GB" dirty="0" smtClean="0">
                <a:solidFill>
                  <a:schemeClr val="bg1"/>
                </a:solidFill>
              </a:rPr>
              <a:t>Petroleum</a:t>
            </a:r>
            <a:endParaRPr lang="en-GB" dirty="0">
              <a:solidFill>
                <a:schemeClr val="bg1"/>
              </a:solidFill>
            </a:endParaRPr>
          </a:p>
        </p:txBody>
      </p:sp>
      <p:sp>
        <p:nvSpPr>
          <p:cNvPr id="10" name="Rectangle 9"/>
          <p:cNvSpPr/>
          <p:nvPr/>
        </p:nvSpPr>
        <p:spPr>
          <a:xfrm>
            <a:off x="2267744" y="1196752"/>
            <a:ext cx="6606480" cy="338554"/>
          </a:xfrm>
          <a:prstGeom prst="rect">
            <a:avLst/>
          </a:prstGeom>
        </p:spPr>
        <p:txBody>
          <a:bodyPr wrap="square">
            <a:spAutoFit/>
          </a:bodyPr>
          <a:lstStyle/>
          <a:p>
            <a:pPr>
              <a:buFont typeface="Wingdings" pitchFamily="2" charset="2"/>
              <a:buChar char="Ø"/>
            </a:pPr>
            <a:r>
              <a:rPr lang="en-GB" sz="1600" dirty="0" smtClean="0"/>
              <a:t>Revenue of US$39.2 million, up 43% from US$27.5 million in 2008. </a:t>
            </a:r>
          </a:p>
        </p:txBody>
      </p:sp>
      <p:sp>
        <p:nvSpPr>
          <p:cNvPr id="11" name="Rectangle 10"/>
          <p:cNvSpPr/>
          <p:nvPr/>
        </p:nvSpPr>
        <p:spPr>
          <a:xfrm>
            <a:off x="2267744" y="1628800"/>
            <a:ext cx="6606480" cy="584775"/>
          </a:xfrm>
          <a:prstGeom prst="rect">
            <a:avLst/>
          </a:prstGeom>
        </p:spPr>
        <p:txBody>
          <a:bodyPr wrap="square">
            <a:spAutoFit/>
          </a:bodyPr>
          <a:lstStyle/>
          <a:p>
            <a:pPr>
              <a:buFont typeface="Wingdings" pitchFamily="2" charset="2"/>
              <a:buChar char="Ø"/>
            </a:pPr>
            <a:r>
              <a:rPr lang="en-GB" sz="1600" dirty="0" smtClean="0"/>
              <a:t>Total sales volumes of 710,000 </a:t>
            </a:r>
            <a:r>
              <a:rPr lang="en-GB" sz="1600" dirty="0" err="1" smtClean="0"/>
              <a:t>bbls</a:t>
            </a:r>
            <a:r>
              <a:rPr lang="en-GB" sz="1600" dirty="0" smtClean="0"/>
              <a:t> of crude oil, up 54% from 460,000 </a:t>
            </a:r>
            <a:r>
              <a:rPr lang="en-GB" sz="1600" dirty="0" err="1" smtClean="0"/>
              <a:t>bbls</a:t>
            </a:r>
            <a:r>
              <a:rPr lang="en-GB" sz="1600" dirty="0" smtClean="0"/>
              <a:t> sold in 2008. </a:t>
            </a:r>
          </a:p>
        </p:txBody>
      </p:sp>
      <p:sp>
        <p:nvSpPr>
          <p:cNvPr id="12" name="Rectangle 11"/>
          <p:cNvSpPr/>
          <p:nvPr/>
        </p:nvSpPr>
        <p:spPr>
          <a:xfrm>
            <a:off x="2267744" y="2348880"/>
            <a:ext cx="6606480" cy="584775"/>
          </a:xfrm>
          <a:prstGeom prst="rect">
            <a:avLst/>
          </a:prstGeom>
        </p:spPr>
        <p:txBody>
          <a:bodyPr wrap="square">
            <a:spAutoFit/>
          </a:bodyPr>
          <a:lstStyle/>
          <a:p>
            <a:pPr>
              <a:buFont typeface="Wingdings" pitchFamily="2" charset="2"/>
              <a:buChar char="Ø"/>
            </a:pPr>
            <a:r>
              <a:rPr lang="en-GB" sz="1600" dirty="0" smtClean="0"/>
              <a:t>Average realised price of US$55.21 per bbl, down 8% from US$59.72 per bbl in the prior year. </a:t>
            </a:r>
          </a:p>
        </p:txBody>
      </p:sp>
      <p:sp>
        <p:nvSpPr>
          <p:cNvPr id="13" name="Rectangle 12"/>
          <p:cNvSpPr/>
          <p:nvPr/>
        </p:nvSpPr>
        <p:spPr>
          <a:xfrm>
            <a:off x="2267744" y="3068960"/>
            <a:ext cx="6606480" cy="830997"/>
          </a:xfrm>
          <a:prstGeom prst="rect">
            <a:avLst/>
          </a:prstGeom>
        </p:spPr>
        <p:txBody>
          <a:bodyPr wrap="square">
            <a:spAutoFit/>
          </a:bodyPr>
          <a:lstStyle/>
          <a:p>
            <a:pPr>
              <a:buFont typeface="Wingdings" pitchFamily="2" charset="2"/>
              <a:buChar char="Ø"/>
            </a:pPr>
            <a:r>
              <a:rPr lang="en-GB" sz="1600" dirty="0" smtClean="0"/>
              <a:t>Export sales comprised 86% of total revenue, with an average realised price of US$61.71 per bbl, compared to 81% of total revenue, with an average realised price of US$73.70,  in the prior year. </a:t>
            </a:r>
          </a:p>
        </p:txBody>
      </p:sp>
      <p:sp>
        <p:nvSpPr>
          <p:cNvPr id="14" name="Rectangle 13"/>
          <p:cNvSpPr/>
          <p:nvPr/>
        </p:nvSpPr>
        <p:spPr>
          <a:xfrm>
            <a:off x="2267744" y="3933056"/>
            <a:ext cx="6606480" cy="584775"/>
          </a:xfrm>
          <a:prstGeom prst="rect">
            <a:avLst/>
          </a:prstGeom>
        </p:spPr>
        <p:txBody>
          <a:bodyPr wrap="square">
            <a:spAutoFit/>
          </a:bodyPr>
          <a:lstStyle/>
          <a:p>
            <a:pPr>
              <a:buFont typeface="Wingdings" pitchFamily="2" charset="2"/>
              <a:buChar char="Ø"/>
            </a:pPr>
            <a:r>
              <a:rPr lang="en-GB" sz="1600" dirty="0" smtClean="0"/>
              <a:t>Net cash flow from operations of US$14.1 million, compared to US$7.1 million of net cash used in operations in 2008. </a:t>
            </a:r>
          </a:p>
        </p:txBody>
      </p:sp>
      <p:sp>
        <p:nvSpPr>
          <p:cNvPr id="15" name="Rectangle 14"/>
          <p:cNvSpPr/>
          <p:nvPr/>
        </p:nvSpPr>
        <p:spPr>
          <a:xfrm>
            <a:off x="2267744" y="4581128"/>
            <a:ext cx="6606480" cy="584775"/>
          </a:xfrm>
          <a:prstGeom prst="rect">
            <a:avLst/>
          </a:prstGeom>
        </p:spPr>
        <p:txBody>
          <a:bodyPr wrap="square">
            <a:spAutoFit/>
          </a:bodyPr>
          <a:lstStyle/>
          <a:p>
            <a:pPr>
              <a:buFont typeface="Wingdings" pitchFamily="2" charset="2"/>
              <a:buChar char="Ø"/>
            </a:pPr>
            <a:r>
              <a:rPr lang="en-GB" sz="1600" dirty="0" smtClean="0"/>
              <a:t>Increased the borrowing base of its mezzanine credit facility with Macquarie Bank Limited  from US$50 million to US$80 million in August 2009. </a:t>
            </a:r>
          </a:p>
        </p:txBody>
      </p:sp>
      <p:sp>
        <p:nvSpPr>
          <p:cNvPr id="16" name="Rectangle 15"/>
          <p:cNvSpPr/>
          <p:nvPr/>
        </p:nvSpPr>
        <p:spPr>
          <a:xfrm>
            <a:off x="2267744" y="5157192"/>
            <a:ext cx="6606480" cy="1077218"/>
          </a:xfrm>
          <a:prstGeom prst="rect">
            <a:avLst/>
          </a:prstGeom>
        </p:spPr>
        <p:txBody>
          <a:bodyPr wrap="square">
            <a:spAutoFit/>
          </a:bodyPr>
          <a:lstStyle/>
          <a:p>
            <a:pPr>
              <a:buFont typeface="Wingdings" pitchFamily="2" charset="2"/>
              <a:buChar char="Ø"/>
            </a:pPr>
            <a:r>
              <a:rPr lang="en-GB" sz="1600" dirty="0" smtClean="0"/>
              <a:t>Restructured the Group’s outstanding convertible bonds in May 2009, deferring the maturity date until September 2012 and allowing Max Petroleum the option to convert cash interest payments to additional principal through to September 2010. </a:t>
            </a:r>
            <a:endParaRPr lang="en-GB" sz="1600" dirty="0"/>
          </a:p>
        </p:txBody>
      </p:sp>
      <p:sp>
        <p:nvSpPr>
          <p:cNvPr id="17" name="TextBox 16"/>
          <p:cNvSpPr txBox="1"/>
          <p:nvPr/>
        </p:nvSpPr>
        <p:spPr>
          <a:xfrm>
            <a:off x="907015" y="6381328"/>
            <a:ext cx="7409401" cy="369332"/>
          </a:xfrm>
          <a:prstGeom prst="rect">
            <a:avLst/>
          </a:prstGeom>
          <a:noFill/>
        </p:spPr>
        <p:txBody>
          <a:bodyPr wrap="none" rtlCol="0">
            <a:spAutoFit/>
          </a:bodyPr>
          <a:lstStyle/>
          <a:p>
            <a:r>
              <a:rPr lang="en-GB" dirty="0" smtClean="0">
                <a:solidFill>
                  <a:schemeClr val="tx1">
                    <a:lumMod val="65000"/>
                    <a:lumOff val="35000"/>
                  </a:schemeClr>
                </a:solidFill>
              </a:rPr>
              <a:t>Guvanch BERDIYEV – SID 000102531 -  MBA  - ENERGY MANAGEMENT - 2010</a:t>
            </a:r>
            <a:endParaRPr lang="en-GB" dirty="0">
              <a:solidFill>
                <a:schemeClr val="tx1">
                  <a:lumMod val="65000"/>
                  <a:lumOff val="35000"/>
                </a:schemeClr>
              </a:solidFill>
            </a:endParaRP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par>
                          <p:cTn id="8" fill="hold">
                            <p:stCondLst>
                              <p:cond delay="500"/>
                            </p:stCondLst>
                            <p:childTnLst>
                              <p:par>
                                <p:cTn id="9" presetID="5" presetClass="entr" presetSubtype="10" fill="hold" grpId="0" nodeType="afterEffect">
                                  <p:stCondLst>
                                    <p:cond delay="5000"/>
                                  </p:stCondLst>
                                  <p:childTnLst>
                                    <p:set>
                                      <p:cBhvr>
                                        <p:cTn id="10" dur="1" fill="hold">
                                          <p:stCondLst>
                                            <p:cond delay="0"/>
                                          </p:stCondLst>
                                        </p:cTn>
                                        <p:tgtEl>
                                          <p:spTgt spid="11"/>
                                        </p:tgtEl>
                                        <p:attrNameLst>
                                          <p:attrName>style.visibility</p:attrName>
                                        </p:attrNameLst>
                                      </p:cBhvr>
                                      <p:to>
                                        <p:strVal val="visible"/>
                                      </p:to>
                                    </p:set>
                                    <p:animEffect transition="in" filter="checkerboard(across)">
                                      <p:cBhvr>
                                        <p:cTn id="11" dur="500"/>
                                        <p:tgtEl>
                                          <p:spTgt spid="11"/>
                                        </p:tgtEl>
                                      </p:cBhvr>
                                    </p:animEffect>
                                  </p:childTnLst>
                                </p:cTn>
                              </p:par>
                            </p:childTnLst>
                          </p:cTn>
                        </p:par>
                        <p:par>
                          <p:cTn id="12" fill="hold">
                            <p:stCondLst>
                              <p:cond delay="6000"/>
                            </p:stCondLst>
                            <p:childTnLst>
                              <p:par>
                                <p:cTn id="13" presetID="5" presetClass="entr" presetSubtype="10" fill="hold" grpId="0" nodeType="afterEffect">
                                  <p:stCondLst>
                                    <p:cond delay="5000"/>
                                  </p:stCondLst>
                                  <p:childTnLst>
                                    <p:set>
                                      <p:cBhvr>
                                        <p:cTn id="14" dur="1" fill="hold">
                                          <p:stCondLst>
                                            <p:cond delay="0"/>
                                          </p:stCondLst>
                                        </p:cTn>
                                        <p:tgtEl>
                                          <p:spTgt spid="12"/>
                                        </p:tgtEl>
                                        <p:attrNameLst>
                                          <p:attrName>style.visibility</p:attrName>
                                        </p:attrNameLst>
                                      </p:cBhvr>
                                      <p:to>
                                        <p:strVal val="visible"/>
                                      </p:to>
                                    </p:set>
                                    <p:animEffect transition="in" filter="checkerboard(across)">
                                      <p:cBhvr>
                                        <p:cTn id="15" dur="500"/>
                                        <p:tgtEl>
                                          <p:spTgt spid="12"/>
                                        </p:tgtEl>
                                      </p:cBhvr>
                                    </p:animEffect>
                                  </p:childTnLst>
                                </p:cTn>
                              </p:par>
                            </p:childTnLst>
                          </p:cTn>
                        </p:par>
                        <p:par>
                          <p:cTn id="16" fill="hold">
                            <p:stCondLst>
                              <p:cond delay="11500"/>
                            </p:stCondLst>
                            <p:childTnLst>
                              <p:par>
                                <p:cTn id="17" presetID="5" presetClass="entr" presetSubtype="10" fill="hold" grpId="0" nodeType="afterEffect">
                                  <p:stCondLst>
                                    <p:cond delay="5000"/>
                                  </p:stCondLst>
                                  <p:childTnLst>
                                    <p:set>
                                      <p:cBhvr>
                                        <p:cTn id="18" dur="1" fill="hold">
                                          <p:stCondLst>
                                            <p:cond delay="0"/>
                                          </p:stCondLst>
                                        </p:cTn>
                                        <p:tgtEl>
                                          <p:spTgt spid="13"/>
                                        </p:tgtEl>
                                        <p:attrNameLst>
                                          <p:attrName>style.visibility</p:attrName>
                                        </p:attrNameLst>
                                      </p:cBhvr>
                                      <p:to>
                                        <p:strVal val="visible"/>
                                      </p:to>
                                    </p:set>
                                    <p:animEffect transition="in" filter="checkerboard(across)">
                                      <p:cBhvr>
                                        <p:cTn id="19" dur="500"/>
                                        <p:tgtEl>
                                          <p:spTgt spid="13"/>
                                        </p:tgtEl>
                                      </p:cBhvr>
                                    </p:animEffect>
                                  </p:childTnLst>
                                </p:cTn>
                              </p:par>
                            </p:childTnLst>
                          </p:cTn>
                        </p:par>
                        <p:par>
                          <p:cTn id="20" fill="hold">
                            <p:stCondLst>
                              <p:cond delay="17000"/>
                            </p:stCondLst>
                            <p:childTnLst>
                              <p:par>
                                <p:cTn id="21" presetID="5" presetClass="entr" presetSubtype="10" fill="hold" grpId="0" nodeType="afterEffect">
                                  <p:stCondLst>
                                    <p:cond delay="5000"/>
                                  </p:stCondLst>
                                  <p:childTnLst>
                                    <p:set>
                                      <p:cBhvr>
                                        <p:cTn id="22" dur="1" fill="hold">
                                          <p:stCondLst>
                                            <p:cond delay="0"/>
                                          </p:stCondLst>
                                        </p:cTn>
                                        <p:tgtEl>
                                          <p:spTgt spid="14"/>
                                        </p:tgtEl>
                                        <p:attrNameLst>
                                          <p:attrName>style.visibility</p:attrName>
                                        </p:attrNameLst>
                                      </p:cBhvr>
                                      <p:to>
                                        <p:strVal val="visible"/>
                                      </p:to>
                                    </p:set>
                                    <p:animEffect transition="in" filter="checkerboard(across)">
                                      <p:cBhvr>
                                        <p:cTn id="23" dur="500"/>
                                        <p:tgtEl>
                                          <p:spTgt spid="14"/>
                                        </p:tgtEl>
                                      </p:cBhvr>
                                    </p:animEffect>
                                  </p:childTnLst>
                                </p:cTn>
                              </p:par>
                            </p:childTnLst>
                          </p:cTn>
                        </p:par>
                        <p:par>
                          <p:cTn id="24" fill="hold">
                            <p:stCondLst>
                              <p:cond delay="22500"/>
                            </p:stCondLst>
                            <p:childTnLst>
                              <p:par>
                                <p:cTn id="25" presetID="5" presetClass="entr" presetSubtype="10" fill="hold" grpId="0" nodeType="afterEffect">
                                  <p:stCondLst>
                                    <p:cond delay="5000"/>
                                  </p:stCondLst>
                                  <p:childTnLst>
                                    <p:set>
                                      <p:cBhvr>
                                        <p:cTn id="26" dur="1" fill="hold">
                                          <p:stCondLst>
                                            <p:cond delay="0"/>
                                          </p:stCondLst>
                                        </p:cTn>
                                        <p:tgtEl>
                                          <p:spTgt spid="15"/>
                                        </p:tgtEl>
                                        <p:attrNameLst>
                                          <p:attrName>style.visibility</p:attrName>
                                        </p:attrNameLst>
                                      </p:cBhvr>
                                      <p:to>
                                        <p:strVal val="visible"/>
                                      </p:to>
                                    </p:set>
                                    <p:animEffect transition="in" filter="checkerboard(across)">
                                      <p:cBhvr>
                                        <p:cTn id="27" dur="500"/>
                                        <p:tgtEl>
                                          <p:spTgt spid="15"/>
                                        </p:tgtEl>
                                      </p:cBhvr>
                                    </p:animEffect>
                                  </p:childTnLst>
                                </p:cTn>
                              </p:par>
                            </p:childTnLst>
                          </p:cTn>
                        </p:par>
                        <p:par>
                          <p:cTn id="28" fill="hold">
                            <p:stCondLst>
                              <p:cond delay="28000"/>
                            </p:stCondLst>
                            <p:childTnLst>
                              <p:par>
                                <p:cTn id="29" presetID="5" presetClass="entr" presetSubtype="10" fill="hold" grpId="0" nodeType="afterEffect">
                                  <p:stCondLst>
                                    <p:cond delay="5000"/>
                                  </p:stCondLst>
                                  <p:childTnLst>
                                    <p:set>
                                      <p:cBhvr>
                                        <p:cTn id="30" dur="1" fill="hold">
                                          <p:stCondLst>
                                            <p:cond delay="0"/>
                                          </p:stCondLst>
                                        </p:cTn>
                                        <p:tgtEl>
                                          <p:spTgt spid="16"/>
                                        </p:tgtEl>
                                        <p:attrNameLst>
                                          <p:attrName>style.visibility</p:attrName>
                                        </p:attrNameLst>
                                      </p:cBhvr>
                                      <p:to>
                                        <p:strVal val="visible"/>
                                      </p:to>
                                    </p:set>
                                    <p:animEffect transition="in" filter="checkerboard(across)">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dirty="0"/>
          </a:p>
        </p:txBody>
      </p:sp>
      <p:sp>
        <p:nvSpPr>
          <p:cNvPr id="3" name="Subtitle 2"/>
          <p:cNvSpPr>
            <a:spLocks noGrp="1"/>
          </p:cNvSpPr>
          <p:nvPr>
            <p:ph type="subTitle" idx="1"/>
          </p:nvPr>
        </p:nvSpPr>
        <p:spPr/>
        <p:txBody>
          <a:bodyPr/>
          <a:lstStyle/>
          <a:p>
            <a:endParaRPr lang="en-GB"/>
          </a:p>
        </p:txBody>
      </p:sp>
      <p:sp>
        <p:nvSpPr>
          <p:cNvPr id="4" name="Rectangle 3"/>
          <p:cNvSpPr/>
          <p:nvPr/>
        </p:nvSpPr>
        <p:spPr>
          <a:xfrm>
            <a:off x="0" y="836712"/>
            <a:ext cx="9144000" cy="54726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mtClean="0"/>
              <a:t>G</a:t>
            </a:r>
            <a:endParaRPr lang="en-GB" dirty="0"/>
          </a:p>
        </p:txBody>
      </p:sp>
      <p:sp>
        <p:nvSpPr>
          <p:cNvPr id="7" name="TextBox 6"/>
          <p:cNvSpPr txBox="1"/>
          <p:nvPr/>
        </p:nvSpPr>
        <p:spPr>
          <a:xfrm>
            <a:off x="179512" y="1196752"/>
            <a:ext cx="2016224" cy="830997"/>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GB"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OPERATIONAL Highlights</a:t>
            </a:r>
            <a:endParaRPr lang="en-GB"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8" name="TextBox 7"/>
          <p:cNvSpPr txBox="1"/>
          <p:nvPr/>
        </p:nvSpPr>
        <p:spPr>
          <a:xfrm>
            <a:off x="5652120" y="260648"/>
            <a:ext cx="1247457" cy="523220"/>
          </a:xfrm>
          <a:prstGeom prst="rect">
            <a:avLst/>
          </a:prstGeom>
          <a:noFill/>
        </p:spPr>
        <p:txBody>
          <a:bodyPr wrap="none" rtlCol="0">
            <a:spAutoFit/>
          </a:bodyPr>
          <a:lstStyle/>
          <a:p>
            <a:r>
              <a:rPr lang="en-GB" sz="2800" b="1" dirty="0" smtClean="0">
                <a:solidFill>
                  <a:schemeClr val="bg1"/>
                </a:solidFill>
              </a:rPr>
              <a:t>MAX | </a:t>
            </a:r>
            <a:endParaRPr lang="en-GB" sz="2800" b="1" dirty="0">
              <a:solidFill>
                <a:schemeClr val="bg1"/>
              </a:solidFill>
            </a:endParaRPr>
          </a:p>
        </p:txBody>
      </p:sp>
      <p:sp>
        <p:nvSpPr>
          <p:cNvPr id="9" name="TextBox 8"/>
          <p:cNvSpPr txBox="1"/>
          <p:nvPr/>
        </p:nvSpPr>
        <p:spPr>
          <a:xfrm>
            <a:off x="6660232" y="332656"/>
            <a:ext cx="1162562" cy="369332"/>
          </a:xfrm>
          <a:prstGeom prst="rect">
            <a:avLst/>
          </a:prstGeom>
          <a:noFill/>
        </p:spPr>
        <p:txBody>
          <a:bodyPr wrap="none" rtlCol="0">
            <a:spAutoFit/>
          </a:bodyPr>
          <a:lstStyle/>
          <a:p>
            <a:r>
              <a:rPr lang="en-GB" dirty="0" smtClean="0">
                <a:solidFill>
                  <a:schemeClr val="bg1"/>
                </a:solidFill>
              </a:rPr>
              <a:t>Petroleum</a:t>
            </a:r>
            <a:endParaRPr lang="en-GB" dirty="0">
              <a:solidFill>
                <a:schemeClr val="bg1"/>
              </a:solidFill>
            </a:endParaRPr>
          </a:p>
        </p:txBody>
      </p:sp>
      <p:sp>
        <p:nvSpPr>
          <p:cNvPr id="10" name="Rectangle 9"/>
          <p:cNvSpPr/>
          <p:nvPr/>
        </p:nvSpPr>
        <p:spPr>
          <a:xfrm>
            <a:off x="2267744" y="980728"/>
            <a:ext cx="6606480" cy="584775"/>
          </a:xfrm>
          <a:prstGeom prst="rect">
            <a:avLst/>
          </a:prstGeom>
        </p:spPr>
        <p:txBody>
          <a:bodyPr wrap="square">
            <a:spAutoFit/>
          </a:bodyPr>
          <a:lstStyle/>
          <a:p>
            <a:pPr>
              <a:buFont typeface="Wingdings" pitchFamily="2" charset="2"/>
              <a:buChar char="Ø"/>
            </a:pPr>
            <a:r>
              <a:rPr lang="en-GB" sz="1600" dirty="0" smtClean="0"/>
              <a:t>Drilled two development wells to complete the initial </a:t>
            </a:r>
            <a:r>
              <a:rPr lang="en-GB" sz="1600" dirty="0" err="1" smtClean="0"/>
              <a:t>Zhana</a:t>
            </a:r>
            <a:r>
              <a:rPr lang="en-GB" sz="1600" dirty="0" smtClean="0"/>
              <a:t> </a:t>
            </a:r>
            <a:r>
              <a:rPr lang="en-GB" sz="1600" dirty="0" err="1" smtClean="0"/>
              <a:t>Makat</a:t>
            </a:r>
            <a:r>
              <a:rPr lang="en-GB" sz="1600" dirty="0" smtClean="0"/>
              <a:t> development project in  April 2008.</a:t>
            </a:r>
          </a:p>
        </p:txBody>
      </p:sp>
      <p:sp>
        <p:nvSpPr>
          <p:cNvPr id="11" name="Rectangle 10"/>
          <p:cNvSpPr/>
          <p:nvPr/>
        </p:nvSpPr>
        <p:spPr>
          <a:xfrm>
            <a:off x="2267744" y="1556792"/>
            <a:ext cx="6606480" cy="830997"/>
          </a:xfrm>
          <a:prstGeom prst="rect">
            <a:avLst/>
          </a:prstGeom>
        </p:spPr>
        <p:txBody>
          <a:bodyPr wrap="square">
            <a:spAutoFit/>
          </a:bodyPr>
          <a:lstStyle/>
          <a:p>
            <a:pPr>
              <a:buFont typeface="Wingdings" pitchFamily="2" charset="2"/>
              <a:buChar char="Ø"/>
            </a:pPr>
            <a:r>
              <a:rPr lang="en-GB" sz="1600" dirty="0" smtClean="0"/>
              <a:t>Received regulatory approval to include all wells drilled in </a:t>
            </a:r>
            <a:r>
              <a:rPr lang="en-GB" sz="1600" dirty="0" err="1" smtClean="0"/>
              <a:t>Zhana</a:t>
            </a:r>
            <a:r>
              <a:rPr lang="en-GB" sz="1600" dirty="0" smtClean="0"/>
              <a:t> </a:t>
            </a:r>
            <a:r>
              <a:rPr lang="en-GB" sz="1600" dirty="0" err="1" smtClean="0"/>
              <a:t>Makat</a:t>
            </a:r>
            <a:r>
              <a:rPr lang="en-GB" sz="1600" dirty="0" smtClean="0"/>
              <a:t> in the trial production project for the field, allowing five shut-in wells to be brought into production.</a:t>
            </a:r>
          </a:p>
        </p:txBody>
      </p:sp>
      <p:sp>
        <p:nvSpPr>
          <p:cNvPr id="12" name="Rectangle 11"/>
          <p:cNvSpPr/>
          <p:nvPr/>
        </p:nvSpPr>
        <p:spPr>
          <a:xfrm>
            <a:off x="2267744" y="2348880"/>
            <a:ext cx="6606480" cy="830997"/>
          </a:xfrm>
          <a:prstGeom prst="rect">
            <a:avLst/>
          </a:prstGeom>
        </p:spPr>
        <p:txBody>
          <a:bodyPr wrap="square">
            <a:spAutoFit/>
          </a:bodyPr>
          <a:lstStyle/>
          <a:p>
            <a:pPr>
              <a:buFont typeface="Wingdings" pitchFamily="2" charset="2"/>
              <a:buChar char="Ø"/>
            </a:pPr>
            <a:r>
              <a:rPr lang="en-GB" sz="1600" dirty="0" smtClean="0"/>
              <a:t>Completed facility modifications in </a:t>
            </a:r>
            <a:r>
              <a:rPr lang="en-GB" sz="1600" dirty="0" err="1" smtClean="0"/>
              <a:t>Zhana</a:t>
            </a:r>
            <a:r>
              <a:rPr lang="en-GB" sz="1600" dirty="0" smtClean="0"/>
              <a:t> </a:t>
            </a:r>
            <a:r>
              <a:rPr lang="en-GB" sz="1600" dirty="0" err="1" smtClean="0"/>
              <a:t>Makat</a:t>
            </a:r>
            <a:r>
              <a:rPr lang="en-GB" sz="1600" dirty="0" smtClean="0"/>
              <a:t> in May 2008, allowing the Group to fully process its crude production saving third party processing costs.</a:t>
            </a:r>
          </a:p>
        </p:txBody>
      </p:sp>
      <p:sp>
        <p:nvSpPr>
          <p:cNvPr id="13" name="Rectangle 12"/>
          <p:cNvSpPr/>
          <p:nvPr/>
        </p:nvSpPr>
        <p:spPr>
          <a:xfrm>
            <a:off x="2267744" y="3068960"/>
            <a:ext cx="6606480" cy="830997"/>
          </a:xfrm>
          <a:prstGeom prst="rect">
            <a:avLst/>
          </a:prstGeom>
        </p:spPr>
        <p:txBody>
          <a:bodyPr wrap="square">
            <a:spAutoFit/>
          </a:bodyPr>
          <a:lstStyle/>
          <a:p>
            <a:pPr>
              <a:buFont typeface="Wingdings" pitchFamily="2" charset="2"/>
              <a:buChar char="Ø"/>
            </a:pPr>
            <a:r>
              <a:rPr lang="en-GB" sz="1600" dirty="0" smtClean="0"/>
              <a:t>Acquired remaining 20% interest in Blocks A&amp;E from Horizon Services N.V. in July 2008, in exchange for 37 million ordinary shares and the Group’s 80% interest in the East </a:t>
            </a:r>
            <a:r>
              <a:rPr lang="en-GB" sz="1600" dirty="0" err="1" smtClean="0"/>
              <a:t>Alibek</a:t>
            </a:r>
            <a:r>
              <a:rPr lang="en-GB" sz="1600" dirty="0" smtClean="0"/>
              <a:t> licence.</a:t>
            </a:r>
          </a:p>
        </p:txBody>
      </p:sp>
      <p:sp>
        <p:nvSpPr>
          <p:cNvPr id="14" name="Rectangle 13"/>
          <p:cNvSpPr/>
          <p:nvPr/>
        </p:nvSpPr>
        <p:spPr>
          <a:xfrm>
            <a:off x="2267744" y="3933056"/>
            <a:ext cx="6606480" cy="584775"/>
          </a:xfrm>
          <a:prstGeom prst="rect">
            <a:avLst/>
          </a:prstGeom>
        </p:spPr>
        <p:txBody>
          <a:bodyPr wrap="square">
            <a:spAutoFit/>
          </a:bodyPr>
          <a:lstStyle/>
          <a:p>
            <a:pPr>
              <a:buFont typeface="Wingdings" pitchFamily="2" charset="2"/>
              <a:buChar char="Ø"/>
            </a:pPr>
            <a:r>
              <a:rPr lang="en-GB" sz="1600" dirty="0" smtClean="0"/>
              <a:t>In July 2008, the Ministry of Energy and Mineral Resources (“MEMR”) extended the Blocks  A&amp;E licence exploration period by two years until  2011.</a:t>
            </a:r>
          </a:p>
        </p:txBody>
      </p:sp>
      <p:sp>
        <p:nvSpPr>
          <p:cNvPr id="15" name="Rectangle 14"/>
          <p:cNvSpPr/>
          <p:nvPr/>
        </p:nvSpPr>
        <p:spPr>
          <a:xfrm>
            <a:off x="2267744" y="4581128"/>
            <a:ext cx="6606480" cy="584775"/>
          </a:xfrm>
          <a:prstGeom prst="rect">
            <a:avLst/>
          </a:prstGeom>
        </p:spPr>
        <p:txBody>
          <a:bodyPr wrap="square">
            <a:spAutoFit/>
          </a:bodyPr>
          <a:lstStyle/>
          <a:p>
            <a:pPr>
              <a:buFont typeface="Wingdings" pitchFamily="2" charset="2"/>
              <a:buChar char="Ø"/>
            </a:pPr>
            <a:r>
              <a:rPr lang="en-GB" sz="1600" dirty="0" smtClean="0"/>
              <a:t>In May 2009, the MEMR extended the </a:t>
            </a:r>
            <a:r>
              <a:rPr lang="en-GB" sz="1600" dirty="0" err="1" smtClean="0"/>
              <a:t>Astrakhanskiy</a:t>
            </a:r>
            <a:r>
              <a:rPr lang="en-GB" sz="1600" dirty="0" smtClean="0"/>
              <a:t> Block licence period by two years until January 2012 and approved the Group’s three-year work .</a:t>
            </a:r>
          </a:p>
        </p:txBody>
      </p:sp>
      <p:sp>
        <p:nvSpPr>
          <p:cNvPr id="16" name="Rectangle 15"/>
          <p:cNvSpPr/>
          <p:nvPr/>
        </p:nvSpPr>
        <p:spPr>
          <a:xfrm>
            <a:off x="2267744" y="5157192"/>
            <a:ext cx="6606480" cy="1077218"/>
          </a:xfrm>
          <a:prstGeom prst="rect">
            <a:avLst/>
          </a:prstGeom>
        </p:spPr>
        <p:txBody>
          <a:bodyPr wrap="square">
            <a:spAutoFit/>
          </a:bodyPr>
          <a:lstStyle/>
          <a:p>
            <a:pPr>
              <a:buFont typeface="Wingdings" pitchFamily="2" charset="2"/>
              <a:buChar char="Ø"/>
            </a:pPr>
            <a:r>
              <a:rPr lang="en-GB" sz="1600" dirty="0" smtClean="0"/>
              <a:t>As of </a:t>
            </a:r>
            <a:r>
              <a:rPr lang="en-GB" sz="1600" dirty="0" err="1" smtClean="0"/>
              <a:t>JuNE</a:t>
            </a:r>
            <a:r>
              <a:rPr lang="en-GB" sz="1600" dirty="0" smtClean="0"/>
              <a:t> 2010, the Group has completed two of three planned prospect reviews evaluating  fully processed 3D seismic data over Blocks A&amp;E, generating 10 shallow and intermediate prospects. A third and final prospect review is scheduled for October 2011.</a:t>
            </a:r>
            <a:endParaRPr lang="en-GB" sz="16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childTnLst>
                          </p:cTn>
                        </p:par>
                        <p:par>
                          <p:cTn id="8" fill="hold">
                            <p:stCondLst>
                              <p:cond delay="1500"/>
                            </p:stCondLst>
                            <p:childTnLst>
                              <p:par>
                                <p:cTn id="9" presetID="4" presetClass="entr" presetSubtype="16" fill="hold" grpId="0" nodeType="afterEffect">
                                  <p:stCondLst>
                                    <p:cond delay="1400"/>
                                  </p:stCondLst>
                                  <p:childTnLst>
                                    <p:set>
                                      <p:cBhvr>
                                        <p:cTn id="10" dur="1" fill="hold">
                                          <p:stCondLst>
                                            <p:cond delay="0"/>
                                          </p:stCondLst>
                                        </p:cTn>
                                        <p:tgtEl>
                                          <p:spTgt spid="11"/>
                                        </p:tgtEl>
                                        <p:attrNameLst>
                                          <p:attrName>style.visibility</p:attrName>
                                        </p:attrNameLst>
                                      </p:cBhvr>
                                      <p:to>
                                        <p:strVal val="visible"/>
                                      </p:to>
                                    </p:set>
                                    <p:animEffect transition="in" filter="box(in)">
                                      <p:cBhvr>
                                        <p:cTn id="11" dur="900"/>
                                        <p:tgtEl>
                                          <p:spTgt spid="11"/>
                                        </p:tgtEl>
                                      </p:cBhvr>
                                    </p:animEffect>
                                  </p:childTnLst>
                                </p:cTn>
                              </p:par>
                            </p:childTnLst>
                          </p:cTn>
                        </p:par>
                        <p:par>
                          <p:cTn id="12" fill="hold">
                            <p:stCondLst>
                              <p:cond delay="3800"/>
                            </p:stCondLst>
                            <p:childTnLst>
                              <p:par>
                                <p:cTn id="13" presetID="4" presetClass="entr" presetSubtype="16" fill="hold" grpId="0" nodeType="after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box(in)">
                                      <p:cBhvr>
                                        <p:cTn id="15" dur="700"/>
                                        <p:tgtEl>
                                          <p:spTgt spid="12"/>
                                        </p:tgtEl>
                                      </p:cBhvr>
                                    </p:animEffect>
                                  </p:childTnLst>
                                </p:cTn>
                              </p:par>
                            </p:childTnLst>
                          </p:cTn>
                        </p:par>
                        <p:par>
                          <p:cTn id="16" fill="hold">
                            <p:stCondLst>
                              <p:cond delay="5000"/>
                            </p:stCondLst>
                            <p:childTnLst>
                              <p:par>
                                <p:cTn id="17" presetID="4" presetClass="entr" presetSubtype="16" fill="hold" grpId="0" nodeType="afterEffect">
                                  <p:stCondLst>
                                    <p:cond delay="400"/>
                                  </p:stCondLst>
                                  <p:childTnLst>
                                    <p:set>
                                      <p:cBhvr>
                                        <p:cTn id="18" dur="1" fill="hold">
                                          <p:stCondLst>
                                            <p:cond delay="0"/>
                                          </p:stCondLst>
                                        </p:cTn>
                                        <p:tgtEl>
                                          <p:spTgt spid="13"/>
                                        </p:tgtEl>
                                        <p:attrNameLst>
                                          <p:attrName>style.visibility</p:attrName>
                                        </p:attrNameLst>
                                      </p:cBhvr>
                                      <p:to>
                                        <p:strVal val="visible"/>
                                      </p:to>
                                    </p:set>
                                    <p:animEffect transition="in" filter="box(in)">
                                      <p:cBhvr>
                                        <p:cTn id="19" dur="500"/>
                                        <p:tgtEl>
                                          <p:spTgt spid="13"/>
                                        </p:tgtEl>
                                      </p:cBhvr>
                                    </p:animEffect>
                                  </p:childTnLst>
                                </p:cTn>
                              </p:par>
                            </p:childTnLst>
                          </p:cTn>
                        </p:par>
                        <p:par>
                          <p:cTn id="20" fill="hold">
                            <p:stCondLst>
                              <p:cond delay="5900"/>
                            </p:stCondLst>
                            <p:childTnLst>
                              <p:par>
                                <p:cTn id="21" presetID="4" presetClass="entr" presetSubtype="16" fill="hold" grpId="0" nodeType="afterEffect">
                                  <p:stCondLst>
                                    <p:cond delay="800"/>
                                  </p:stCondLst>
                                  <p:childTnLst>
                                    <p:set>
                                      <p:cBhvr>
                                        <p:cTn id="22" dur="1" fill="hold">
                                          <p:stCondLst>
                                            <p:cond delay="0"/>
                                          </p:stCondLst>
                                        </p:cTn>
                                        <p:tgtEl>
                                          <p:spTgt spid="14"/>
                                        </p:tgtEl>
                                        <p:attrNameLst>
                                          <p:attrName>style.visibility</p:attrName>
                                        </p:attrNameLst>
                                      </p:cBhvr>
                                      <p:to>
                                        <p:strVal val="visible"/>
                                      </p:to>
                                    </p:set>
                                    <p:animEffect transition="in" filter="box(in)">
                                      <p:cBhvr>
                                        <p:cTn id="23" dur="500"/>
                                        <p:tgtEl>
                                          <p:spTgt spid="14"/>
                                        </p:tgtEl>
                                      </p:cBhvr>
                                    </p:animEffect>
                                  </p:childTnLst>
                                </p:cTn>
                              </p:par>
                            </p:childTnLst>
                          </p:cTn>
                        </p:par>
                        <p:par>
                          <p:cTn id="24" fill="hold">
                            <p:stCondLst>
                              <p:cond delay="7200"/>
                            </p:stCondLst>
                            <p:childTnLst>
                              <p:par>
                                <p:cTn id="25" presetID="4" presetClass="entr" presetSubtype="16" fill="hold" grpId="0" nodeType="afterEffect">
                                  <p:stCondLst>
                                    <p:cond delay="600"/>
                                  </p:stCondLst>
                                  <p:childTnLst>
                                    <p:set>
                                      <p:cBhvr>
                                        <p:cTn id="26" dur="1" fill="hold">
                                          <p:stCondLst>
                                            <p:cond delay="0"/>
                                          </p:stCondLst>
                                        </p:cTn>
                                        <p:tgtEl>
                                          <p:spTgt spid="15"/>
                                        </p:tgtEl>
                                        <p:attrNameLst>
                                          <p:attrName>style.visibility</p:attrName>
                                        </p:attrNameLst>
                                      </p:cBhvr>
                                      <p:to>
                                        <p:strVal val="visible"/>
                                      </p:to>
                                    </p:set>
                                    <p:animEffect transition="in" filter="box(in)">
                                      <p:cBhvr>
                                        <p:cTn id="27" dur="500"/>
                                        <p:tgtEl>
                                          <p:spTgt spid="15"/>
                                        </p:tgtEl>
                                      </p:cBhvr>
                                    </p:animEffect>
                                  </p:childTnLst>
                                </p:cTn>
                              </p:par>
                            </p:childTnLst>
                          </p:cTn>
                        </p:par>
                        <p:par>
                          <p:cTn id="28" fill="hold">
                            <p:stCondLst>
                              <p:cond delay="8300"/>
                            </p:stCondLst>
                            <p:childTnLst>
                              <p:par>
                                <p:cTn id="29" presetID="4" presetClass="entr" presetSubtype="16" fill="hold" grpId="0" nodeType="afterEffect">
                                  <p:stCondLst>
                                    <p:cond delay="500"/>
                                  </p:stCondLst>
                                  <p:childTnLst>
                                    <p:set>
                                      <p:cBhvr>
                                        <p:cTn id="30" dur="1" fill="hold">
                                          <p:stCondLst>
                                            <p:cond delay="0"/>
                                          </p:stCondLst>
                                        </p:cTn>
                                        <p:tgtEl>
                                          <p:spTgt spid="16"/>
                                        </p:tgtEl>
                                        <p:attrNameLst>
                                          <p:attrName>style.visibility</p:attrName>
                                        </p:attrNameLst>
                                      </p:cBhvr>
                                      <p:to>
                                        <p:strVal val="visible"/>
                                      </p:to>
                                    </p:set>
                                    <p:animEffect transition="in" filter="box(in)">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pic>
        <p:nvPicPr>
          <p:cNvPr id="17" name="Picture 16" descr="workplace.jpg"/>
          <p:cNvPicPr>
            <a:picLocks noChangeAspect="1"/>
          </p:cNvPicPr>
          <p:nvPr/>
        </p:nvPicPr>
        <p:blipFill>
          <a:blip r:embed="rId2" cstate="print"/>
          <a:stretch>
            <a:fillRect/>
          </a:stretch>
        </p:blipFill>
        <p:spPr>
          <a:xfrm>
            <a:off x="-36512" y="836712"/>
            <a:ext cx="9433048" cy="5486238"/>
          </a:xfrm>
          <a:prstGeom prst="rect">
            <a:avLst/>
          </a:prstGeom>
        </p:spPr>
      </p:pic>
      <p:sp>
        <p:nvSpPr>
          <p:cNvPr id="7" name="TextBox 6"/>
          <p:cNvSpPr txBox="1"/>
          <p:nvPr/>
        </p:nvSpPr>
        <p:spPr>
          <a:xfrm>
            <a:off x="4716016" y="1700808"/>
            <a:ext cx="7776864" cy="461665"/>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GB"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Where operates</a:t>
            </a:r>
          </a:p>
        </p:txBody>
      </p:sp>
      <p:sp>
        <p:nvSpPr>
          <p:cNvPr id="8" name="TextBox 7"/>
          <p:cNvSpPr txBox="1"/>
          <p:nvPr/>
        </p:nvSpPr>
        <p:spPr>
          <a:xfrm>
            <a:off x="5652120" y="260648"/>
            <a:ext cx="1247457" cy="523220"/>
          </a:xfrm>
          <a:prstGeom prst="rect">
            <a:avLst/>
          </a:prstGeom>
          <a:noFill/>
        </p:spPr>
        <p:txBody>
          <a:bodyPr wrap="none" rtlCol="0">
            <a:spAutoFit/>
          </a:bodyPr>
          <a:lstStyle/>
          <a:p>
            <a:r>
              <a:rPr lang="en-GB" sz="2800" b="1" dirty="0" smtClean="0">
                <a:solidFill>
                  <a:schemeClr val="bg1"/>
                </a:solidFill>
              </a:rPr>
              <a:t>MAX | </a:t>
            </a:r>
            <a:endParaRPr lang="en-GB" sz="2800" b="1" dirty="0">
              <a:solidFill>
                <a:schemeClr val="bg1"/>
              </a:solidFill>
            </a:endParaRPr>
          </a:p>
        </p:txBody>
      </p:sp>
      <p:sp>
        <p:nvSpPr>
          <p:cNvPr id="9" name="TextBox 8"/>
          <p:cNvSpPr txBox="1"/>
          <p:nvPr/>
        </p:nvSpPr>
        <p:spPr>
          <a:xfrm>
            <a:off x="6660232" y="332656"/>
            <a:ext cx="1162562" cy="369332"/>
          </a:xfrm>
          <a:prstGeom prst="rect">
            <a:avLst/>
          </a:prstGeom>
          <a:noFill/>
        </p:spPr>
        <p:txBody>
          <a:bodyPr wrap="none" rtlCol="0">
            <a:spAutoFit/>
          </a:bodyPr>
          <a:lstStyle/>
          <a:p>
            <a:r>
              <a:rPr lang="en-GB" dirty="0" smtClean="0">
                <a:solidFill>
                  <a:schemeClr val="bg1"/>
                </a:solidFill>
              </a:rPr>
              <a:t>Petroleum</a:t>
            </a:r>
            <a:endParaRPr lang="en-GB" dirty="0">
              <a:solidFill>
                <a:schemeClr val="bg1"/>
              </a:solidFill>
            </a:endParaRPr>
          </a:p>
        </p:txBody>
      </p:sp>
      <p:sp>
        <p:nvSpPr>
          <p:cNvPr id="19" name="TextBox 18"/>
          <p:cNvSpPr txBox="1"/>
          <p:nvPr/>
        </p:nvSpPr>
        <p:spPr>
          <a:xfrm>
            <a:off x="907015" y="6381328"/>
            <a:ext cx="7409401" cy="369332"/>
          </a:xfrm>
          <a:prstGeom prst="rect">
            <a:avLst/>
          </a:prstGeom>
          <a:noFill/>
        </p:spPr>
        <p:txBody>
          <a:bodyPr wrap="none" rtlCol="0">
            <a:spAutoFit/>
          </a:bodyPr>
          <a:lstStyle/>
          <a:p>
            <a:r>
              <a:rPr lang="en-GB" dirty="0" smtClean="0">
                <a:solidFill>
                  <a:schemeClr val="tx1">
                    <a:lumMod val="65000"/>
                    <a:lumOff val="35000"/>
                  </a:schemeClr>
                </a:solidFill>
              </a:rPr>
              <a:t>Guvanch BERDIYEV – SID 000102531 -  MBA  - ENERGY MANAGEMENT - 2010</a:t>
            </a:r>
            <a:endParaRPr lang="en-GB" dirty="0">
              <a:solidFill>
                <a:schemeClr val="tx1">
                  <a:lumMod val="65000"/>
                  <a:lumOff val="35000"/>
                </a:schemeClr>
              </a:solidFill>
            </a:endParaRPr>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dirty="0"/>
          </a:p>
        </p:txBody>
      </p:sp>
      <p:sp>
        <p:nvSpPr>
          <p:cNvPr id="3" name="Subtitle 2"/>
          <p:cNvSpPr>
            <a:spLocks noGrp="1"/>
          </p:cNvSpPr>
          <p:nvPr>
            <p:ph type="subTitle" idx="1"/>
          </p:nvPr>
        </p:nvSpPr>
        <p:spPr/>
        <p:txBody>
          <a:bodyPr/>
          <a:lstStyle/>
          <a:p>
            <a:endParaRPr lang="en-GB"/>
          </a:p>
        </p:txBody>
      </p:sp>
      <p:sp>
        <p:nvSpPr>
          <p:cNvPr id="4" name="Rectangle 3"/>
          <p:cNvSpPr/>
          <p:nvPr/>
        </p:nvSpPr>
        <p:spPr>
          <a:xfrm>
            <a:off x="0" y="836712"/>
            <a:ext cx="9144000" cy="54726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mtClean="0"/>
              <a:t>G</a:t>
            </a:r>
            <a:endParaRPr lang="en-GB" dirty="0"/>
          </a:p>
        </p:txBody>
      </p:sp>
      <p:sp>
        <p:nvSpPr>
          <p:cNvPr id="8" name="TextBox 7"/>
          <p:cNvSpPr txBox="1"/>
          <p:nvPr/>
        </p:nvSpPr>
        <p:spPr>
          <a:xfrm>
            <a:off x="5652120" y="260648"/>
            <a:ext cx="1247457" cy="523220"/>
          </a:xfrm>
          <a:prstGeom prst="rect">
            <a:avLst/>
          </a:prstGeom>
          <a:noFill/>
        </p:spPr>
        <p:txBody>
          <a:bodyPr wrap="none" rtlCol="0">
            <a:spAutoFit/>
          </a:bodyPr>
          <a:lstStyle/>
          <a:p>
            <a:r>
              <a:rPr lang="en-GB" sz="2800" b="1" dirty="0" smtClean="0">
                <a:solidFill>
                  <a:schemeClr val="bg1"/>
                </a:solidFill>
              </a:rPr>
              <a:t>MAX | </a:t>
            </a:r>
            <a:endParaRPr lang="en-GB" sz="2800" b="1" dirty="0">
              <a:solidFill>
                <a:schemeClr val="bg1"/>
              </a:solidFill>
            </a:endParaRPr>
          </a:p>
        </p:txBody>
      </p:sp>
      <p:sp>
        <p:nvSpPr>
          <p:cNvPr id="9" name="TextBox 8"/>
          <p:cNvSpPr txBox="1"/>
          <p:nvPr/>
        </p:nvSpPr>
        <p:spPr>
          <a:xfrm>
            <a:off x="6660232" y="332656"/>
            <a:ext cx="1162562" cy="369332"/>
          </a:xfrm>
          <a:prstGeom prst="rect">
            <a:avLst/>
          </a:prstGeom>
          <a:noFill/>
        </p:spPr>
        <p:txBody>
          <a:bodyPr wrap="none" rtlCol="0">
            <a:spAutoFit/>
          </a:bodyPr>
          <a:lstStyle/>
          <a:p>
            <a:r>
              <a:rPr lang="en-GB" dirty="0" smtClean="0">
                <a:solidFill>
                  <a:schemeClr val="bg1"/>
                </a:solidFill>
              </a:rPr>
              <a:t>Petroleum</a:t>
            </a:r>
            <a:endParaRPr lang="en-GB" dirty="0">
              <a:solidFill>
                <a:schemeClr val="bg1"/>
              </a:solidFill>
            </a:endParaRPr>
          </a:p>
        </p:txBody>
      </p:sp>
      <p:sp>
        <p:nvSpPr>
          <p:cNvPr id="18" name="TextBox 17"/>
          <p:cNvSpPr txBox="1"/>
          <p:nvPr/>
        </p:nvSpPr>
        <p:spPr>
          <a:xfrm>
            <a:off x="907015" y="6381328"/>
            <a:ext cx="7409401" cy="369332"/>
          </a:xfrm>
          <a:prstGeom prst="rect">
            <a:avLst/>
          </a:prstGeom>
          <a:noFill/>
        </p:spPr>
        <p:txBody>
          <a:bodyPr wrap="none" rtlCol="0">
            <a:spAutoFit/>
          </a:bodyPr>
          <a:lstStyle/>
          <a:p>
            <a:r>
              <a:rPr lang="en-GB" dirty="0" smtClean="0">
                <a:solidFill>
                  <a:schemeClr val="tx1">
                    <a:lumMod val="65000"/>
                    <a:lumOff val="35000"/>
                  </a:schemeClr>
                </a:solidFill>
              </a:rPr>
              <a:t>Guvanch BERDIYEV – SID 000102531 -  MBA  - ENERGY MANAGEMENT - 2010</a:t>
            </a:r>
            <a:endParaRPr lang="en-GB" dirty="0">
              <a:solidFill>
                <a:schemeClr val="tx1">
                  <a:lumMod val="65000"/>
                  <a:lumOff val="35000"/>
                </a:schemeClr>
              </a:solidFill>
            </a:endParaRPr>
          </a:p>
        </p:txBody>
      </p:sp>
      <p:sp>
        <p:nvSpPr>
          <p:cNvPr id="19" name="TextBox 18"/>
          <p:cNvSpPr txBox="1"/>
          <p:nvPr/>
        </p:nvSpPr>
        <p:spPr>
          <a:xfrm>
            <a:off x="323528" y="908720"/>
            <a:ext cx="8496944" cy="3416320"/>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GB" b="1" dirty="0"/>
              <a:t>Pre-Caspian Basin</a:t>
            </a:r>
          </a:p>
          <a:p>
            <a:r>
              <a:rPr lang="en-GB" dirty="0"/>
              <a:t>Max Petroleum operates in the Pre-Caspian Basin in Western Kazakhstan</a:t>
            </a:r>
            <a:r>
              <a:rPr lang="en-GB" dirty="0" smtClean="0"/>
              <a:t>, one </a:t>
            </a:r>
            <a:r>
              <a:rPr lang="en-GB" dirty="0"/>
              <a:t>of the richest hydrocarbon producing basins in the world. Fields in </a:t>
            </a:r>
            <a:r>
              <a:rPr lang="en-GB" dirty="0" smtClean="0"/>
              <a:t>the Basin </a:t>
            </a:r>
            <a:r>
              <a:rPr lang="en-GB" dirty="0"/>
              <a:t>include some of the largest discoveries in the last 35 years, </a:t>
            </a:r>
            <a:r>
              <a:rPr lang="en-GB" dirty="0" smtClean="0"/>
              <a:t>including the </a:t>
            </a:r>
            <a:r>
              <a:rPr lang="en-GB" dirty="0"/>
              <a:t>super-giant </a:t>
            </a:r>
            <a:r>
              <a:rPr lang="en-GB" dirty="0" err="1"/>
              <a:t>Tengiz</a:t>
            </a:r>
            <a:r>
              <a:rPr lang="en-GB" dirty="0"/>
              <a:t>, </a:t>
            </a:r>
            <a:r>
              <a:rPr lang="en-GB" dirty="0" err="1"/>
              <a:t>Kashagan</a:t>
            </a:r>
            <a:r>
              <a:rPr lang="en-GB" dirty="0"/>
              <a:t>, Karachaganak and Astrakhan fields</a:t>
            </a:r>
            <a:r>
              <a:rPr lang="en-GB" dirty="0" smtClean="0"/>
              <a:t>, which </a:t>
            </a:r>
            <a:r>
              <a:rPr lang="en-GB" dirty="0"/>
              <a:t>range in size from 7 to 20 billion barrels of oil </a:t>
            </a:r>
            <a:r>
              <a:rPr lang="en-GB" dirty="0" smtClean="0"/>
              <a:t>equivalent recoverable reserves</a:t>
            </a:r>
            <a:r>
              <a:rPr lang="en-GB" dirty="0"/>
              <a:t>. Max Petroleum’s Block E is located less than 60 km </a:t>
            </a:r>
            <a:r>
              <a:rPr lang="en-GB" dirty="0" smtClean="0"/>
              <a:t>						north </a:t>
            </a:r>
            <a:r>
              <a:rPr lang="en-GB" dirty="0"/>
              <a:t>of </a:t>
            </a:r>
            <a:r>
              <a:rPr lang="en-GB" dirty="0" smtClean="0"/>
              <a:t>the </a:t>
            </a:r>
            <a:r>
              <a:rPr lang="en-GB" dirty="0" err="1" smtClean="0"/>
              <a:t>Tengiz</a:t>
            </a:r>
            <a:r>
              <a:rPr lang="en-GB" dirty="0" smtClean="0"/>
              <a:t> </a:t>
            </a:r>
            <a:r>
              <a:rPr lang="en-GB" dirty="0"/>
              <a:t>Field and the 	</a:t>
            </a:r>
            <a:r>
              <a:rPr lang="en-GB" dirty="0" smtClean="0"/>
              <a:t>					</a:t>
            </a:r>
            <a:r>
              <a:rPr lang="en-GB" dirty="0" err="1" smtClean="0"/>
              <a:t>strakhanskiy</a:t>
            </a:r>
            <a:r>
              <a:rPr lang="en-GB" dirty="0" smtClean="0"/>
              <a:t> </a:t>
            </a:r>
            <a:r>
              <a:rPr lang="en-GB" dirty="0"/>
              <a:t>Block sits immediately </a:t>
            </a:r>
            <a:r>
              <a:rPr lang="en-GB" dirty="0" smtClean="0"/>
              <a:t>						adjacent </a:t>
            </a:r>
            <a:r>
              <a:rPr lang="en-GB" dirty="0"/>
              <a:t>to </a:t>
            </a:r>
            <a:r>
              <a:rPr lang="en-GB" dirty="0" smtClean="0"/>
              <a:t>the </a:t>
            </a:r>
            <a:r>
              <a:rPr lang="en-GB" dirty="0" err="1" smtClean="0"/>
              <a:t>Imashevskoye</a:t>
            </a:r>
            <a:r>
              <a:rPr lang="en-GB" dirty="0" smtClean="0"/>
              <a:t> </a:t>
            </a:r>
            <a:r>
              <a:rPr lang="en-GB" dirty="0"/>
              <a:t>Field, </a:t>
            </a:r>
            <a:r>
              <a:rPr lang="en-GB" dirty="0" smtClean="0"/>
              <a:t>						which </a:t>
            </a:r>
            <a:r>
              <a:rPr lang="en-GB" dirty="0"/>
              <a:t>is the extension of the Russian </a:t>
            </a:r>
            <a:r>
              <a:rPr lang="en-GB" dirty="0" smtClean="0"/>
              <a:t>						Astrakhan </a:t>
            </a:r>
            <a:r>
              <a:rPr lang="en-GB" dirty="0"/>
              <a:t>Field</a:t>
            </a:r>
          </a:p>
          <a:p>
            <a:r>
              <a:rPr lang="en-GB" dirty="0" smtClean="0"/>
              <a:t>					into </a:t>
            </a:r>
            <a:r>
              <a:rPr lang="en-GB" dirty="0"/>
              <a:t>Kazakhstan.</a:t>
            </a:r>
          </a:p>
        </p:txBody>
      </p:sp>
      <p:pic>
        <p:nvPicPr>
          <p:cNvPr id="1027" name="Picture 3"/>
          <p:cNvPicPr>
            <a:picLocks noChangeAspect="1" noChangeArrowheads="1"/>
          </p:cNvPicPr>
          <p:nvPr/>
        </p:nvPicPr>
        <p:blipFill>
          <a:blip r:embed="rId2" cstate="print"/>
          <a:srcRect/>
          <a:stretch>
            <a:fillRect/>
          </a:stretch>
        </p:blipFill>
        <p:spPr bwMode="auto">
          <a:xfrm>
            <a:off x="-36512" y="2636912"/>
            <a:ext cx="4898504" cy="3573788"/>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dirty="0"/>
          </a:p>
        </p:txBody>
      </p:sp>
      <p:sp>
        <p:nvSpPr>
          <p:cNvPr id="3" name="Subtitle 2"/>
          <p:cNvSpPr>
            <a:spLocks noGrp="1"/>
          </p:cNvSpPr>
          <p:nvPr>
            <p:ph type="subTitle" idx="1"/>
          </p:nvPr>
        </p:nvSpPr>
        <p:spPr/>
        <p:txBody>
          <a:bodyPr/>
          <a:lstStyle/>
          <a:p>
            <a:endParaRPr lang="en-GB"/>
          </a:p>
        </p:txBody>
      </p:sp>
      <p:sp>
        <p:nvSpPr>
          <p:cNvPr id="4" name="Rectangle 3"/>
          <p:cNvSpPr/>
          <p:nvPr/>
        </p:nvSpPr>
        <p:spPr>
          <a:xfrm>
            <a:off x="0" y="836712"/>
            <a:ext cx="9144000" cy="54726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mtClean="0"/>
              <a:t>G</a:t>
            </a:r>
            <a:endParaRPr lang="en-GB" dirty="0"/>
          </a:p>
        </p:txBody>
      </p:sp>
      <p:sp>
        <p:nvSpPr>
          <p:cNvPr id="8" name="TextBox 7"/>
          <p:cNvSpPr txBox="1"/>
          <p:nvPr/>
        </p:nvSpPr>
        <p:spPr>
          <a:xfrm>
            <a:off x="5652120" y="260648"/>
            <a:ext cx="1247457" cy="523220"/>
          </a:xfrm>
          <a:prstGeom prst="rect">
            <a:avLst/>
          </a:prstGeom>
          <a:noFill/>
        </p:spPr>
        <p:txBody>
          <a:bodyPr wrap="none" rtlCol="0">
            <a:spAutoFit/>
          </a:bodyPr>
          <a:lstStyle/>
          <a:p>
            <a:r>
              <a:rPr lang="en-GB" sz="2800" b="1" dirty="0" smtClean="0">
                <a:solidFill>
                  <a:schemeClr val="bg1"/>
                </a:solidFill>
              </a:rPr>
              <a:t>MAX | </a:t>
            </a:r>
            <a:endParaRPr lang="en-GB" sz="2800" b="1" dirty="0">
              <a:solidFill>
                <a:schemeClr val="bg1"/>
              </a:solidFill>
            </a:endParaRPr>
          </a:p>
        </p:txBody>
      </p:sp>
      <p:sp>
        <p:nvSpPr>
          <p:cNvPr id="9" name="TextBox 8"/>
          <p:cNvSpPr txBox="1"/>
          <p:nvPr/>
        </p:nvSpPr>
        <p:spPr>
          <a:xfrm>
            <a:off x="6660232" y="332656"/>
            <a:ext cx="1162562" cy="369332"/>
          </a:xfrm>
          <a:prstGeom prst="rect">
            <a:avLst/>
          </a:prstGeom>
          <a:noFill/>
        </p:spPr>
        <p:txBody>
          <a:bodyPr wrap="none" rtlCol="0">
            <a:spAutoFit/>
          </a:bodyPr>
          <a:lstStyle/>
          <a:p>
            <a:r>
              <a:rPr lang="en-GB" dirty="0" smtClean="0">
                <a:solidFill>
                  <a:schemeClr val="bg1"/>
                </a:solidFill>
              </a:rPr>
              <a:t>Petroleum</a:t>
            </a:r>
            <a:endParaRPr lang="en-GB" dirty="0">
              <a:solidFill>
                <a:schemeClr val="bg1"/>
              </a:solidFill>
            </a:endParaRPr>
          </a:p>
        </p:txBody>
      </p:sp>
      <p:sp>
        <p:nvSpPr>
          <p:cNvPr id="18" name="TextBox 17"/>
          <p:cNvSpPr txBox="1"/>
          <p:nvPr/>
        </p:nvSpPr>
        <p:spPr>
          <a:xfrm>
            <a:off x="907015" y="6381328"/>
            <a:ext cx="7409401" cy="369332"/>
          </a:xfrm>
          <a:prstGeom prst="rect">
            <a:avLst/>
          </a:prstGeom>
          <a:noFill/>
        </p:spPr>
        <p:txBody>
          <a:bodyPr wrap="none" rtlCol="0">
            <a:spAutoFit/>
          </a:bodyPr>
          <a:lstStyle/>
          <a:p>
            <a:r>
              <a:rPr lang="en-GB" dirty="0" smtClean="0">
                <a:solidFill>
                  <a:schemeClr val="tx1">
                    <a:lumMod val="65000"/>
                    <a:lumOff val="35000"/>
                  </a:schemeClr>
                </a:solidFill>
              </a:rPr>
              <a:t>Guvanch BERDIYEV – SID 000102531 -  MBA  - ENERGY MANAGEMENT - 2010</a:t>
            </a:r>
            <a:endParaRPr lang="en-GB" dirty="0">
              <a:solidFill>
                <a:schemeClr val="tx1">
                  <a:lumMod val="65000"/>
                  <a:lumOff val="35000"/>
                </a:schemeClr>
              </a:solidFill>
            </a:endParaRPr>
          </a:p>
        </p:txBody>
      </p:sp>
      <p:pic>
        <p:nvPicPr>
          <p:cNvPr id="2052" name="Picture 4"/>
          <p:cNvPicPr>
            <a:picLocks noChangeAspect="1" noChangeArrowheads="1"/>
          </p:cNvPicPr>
          <p:nvPr/>
        </p:nvPicPr>
        <p:blipFill>
          <a:blip r:embed="rId2" cstate="print"/>
          <a:srcRect/>
          <a:stretch>
            <a:fillRect/>
          </a:stretch>
        </p:blipFill>
        <p:spPr bwMode="auto">
          <a:xfrm>
            <a:off x="1331640" y="2060848"/>
            <a:ext cx="5286375" cy="2952328"/>
          </a:xfrm>
          <a:prstGeom prst="rect">
            <a:avLst/>
          </a:prstGeom>
          <a:noFill/>
          <a:ln w="9525">
            <a:noFill/>
            <a:miter lim="800000"/>
            <a:headEnd/>
            <a:tailEnd/>
          </a:ln>
        </p:spPr>
      </p:pic>
      <p:sp>
        <p:nvSpPr>
          <p:cNvPr id="11" name="Rectangle 10"/>
          <p:cNvSpPr/>
          <p:nvPr/>
        </p:nvSpPr>
        <p:spPr>
          <a:xfrm>
            <a:off x="179512" y="4759984"/>
            <a:ext cx="6174432" cy="1477328"/>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GB" b="1" dirty="0"/>
              <a:t>The regional analysis </a:t>
            </a:r>
            <a:r>
              <a:rPr lang="en-GB" b="1" dirty="0" smtClean="0"/>
              <a:t>has allowed </a:t>
            </a:r>
            <a:r>
              <a:rPr lang="en-GB" b="1" dirty="0"/>
              <a:t>Max Petroleum to</a:t>
            </a:r>
          </a:p>
          <a:p>
            <a:r>
              <a:rPr lang="en-GB" b="1" dirty="0"/>
              <a:t>put the existing fields </a:t>
            </a:r>
            <a:r>
              <a:rPr lang="en-GB" b="1" dirty="0" smtClean="0"/>
              <a:t>and prospects </a:t>
            </a:r>
            <a:r>
              <a:rPr lang="en-GB" b="1" dirty="0"/>
              <a:t>on its blocks into</a:t>
            </a:r>
          </a:p>
          <a:p>
            <a:r>
              <a:rPr lang="en-GB" b="1" dirty="0"/>
              <a:t>context, allowing better </a:t>
            </a:r>
            <a:r>
              <a:rPr lang="en-GB" b="1" dirty="0" smtClean="0"/>
              <a:t>insight and </a:t>
            </a:r>
            <a:r>
              <a:rPr lang="en-GB" b="1" dirty="0"/>
              <a:t>understanding into exactly</a:t>
            </a:r>
          </a:p>
          <a:p>
            <a:r>
              <a:rPr lang="en-GB" b="1" dirty="0"/>
              <a:t>what critical elements drive </a:t>
            </a:r>
            <a:r>
              <a:rPr lang="en-GB" b="1" dirty="0" smtClean="0"/>
              <a:t>the formation </a:t>
            </a:r>
            <a:r>
              <a:rPr lang="en-GB" b="1" dirty="0"/>
              <a:t>of oil fields in the</a:t>
            </a:r>
          </a:p>
          <a:p>
            <a:r>
              <a:rPr lang="en-GB" b="1" dirty="0"/>
              <a:t>Pre-Caspian Basin.</a:t>
            </a:r>
            <a:endParaRPr lang="en-GB" dirty="0"/>
          </a:p>
        </p:txBody>
      </p:sp>
      <p:sp>
        <p:nvSpPr>
          <p:cNvPr id="10" name="Rectangle 9"/>
          <p:cNvSpPr/>
          <p:nvPr/>
        </p:nvSpPr>
        <p:spPr>
          <a:xfrm>
            <a:off x="251520" y="908720"/>
            <a:ext cx="6174432" cy="1200329"/>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en-GB" b="1" dirty="0"/>
              <a:t>The Group is applying </a:t>
            </a:r>
            <a:r>
              <a:rPr lang="en-GB" b="1" dirty="0" smtClean="0"/>
              <a:t>cutting edge </a:t>
            </a:r>
            <a:r>
              <a:rPr lang="en-GB" b="1" dirty="0"/>
              <a:t>technology as well as</a:t>
            </a:r>
          </a:p>
          <a:p>
            <a:r>
              <a:rPr lang="en-GB" b="1" dirty="0"/>
              <a:t>extensive analysis of </a:t>
            </a:r>
            <a:r>
              <a:rPr lang="en-GB" b="1" dirty="0" smtClean="0"/>
              <a:t>historical exploration </a:t>
            </a:r>
            <a:r>
              <a:rPr lang="en-GB" b="1" dirty="0"/>
              <a:t>activity on a </a:t>
            </a:r>
            <a:r>
              <a:rPr lang="en-GB" b="1" dirty="0" smtClean="0"/>
              <a:t>regional scale </a:t>
            </a:r>
            <a:r>
              <a:rPr lang="en-GB" b="1" dirty="0"/>
              <a:t>to help understand </a:t>
            </a:r>
            <a:r>
              <a:rPr lang="en-GB" b="1" dirty="0" smtClean="0"/>
              <a:t>and unlock </a:t>
            </a:r>
            <a:r>
              <a:rPr lang="en-GB" b="1" dirty="0"/>
              <a:t>the potential of </a:t>
            </a:r>
            <a:r>
              <a:rPr lang="en-GB" b="1" dirty="0" smtClean="0"/>
              <a:t>its exploration </a:t>
            </a:r>
            <a:r>
              <a:rPr lang="en-GB" b="1" dirty="0"/>
              <a:t>acreage.</a:t>
            </a:r>
            <a:endParaRPr lang="en-GB"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4000"/>
                                  </p:stCondLst>
                                  <p:childTnLst>
                                    <p:set>
                                      <p:cBhvr>
                                        <p:cTn id="6" dur="1" fill="hold">
                                          <p:stCondLst>
                                            <p:cond delay="0"/>
                                          </p:stCondLst>
                                        </p:cTn>
                                        <p:tgtEl>
                                          <p:spTgt spid="11"/>
                                        </p:tgtEl>
                                        <p:attrNameLst>
                                          <p:attrName>style.visibility</p:attrName>
                                        </p:attrNameLst>
                                      </p:cBhvr>
                                      <p:to>
                                        <p:strVal val="visible"/>
                                      </p:to>
                                    </p:set>
                                    <p:animEffect transition="in" filter="diamond(in)">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amond(in)">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dirty="0"/>
          </a:p>
        </p:txBody>
      </p:sp>
      <p:sp>
        <p:nvSpPr>
          <p:cNvPr id="3" name="Subtitle 2"/>
          <p:cNvSpPr>
            <a:spLocks noGrp="1"/>
          </p:cNvSpPr>
          <p:nvPr>
            <p:ph type="subTitle" idx="1"/>
          </p:nvPr>
        </p:nvSpPr>
        <p:spPr/>
        <p:txBody>
          <a:bodyPr/>
          <a:lstStyle/>
          <a:p>
            <a:endParaRPr lang="en-GB"/>
          </a:p>
        </p:txBody>
      </p:sp>
      <p:sp>
        <p:nvSpPr>
          <p:cNvPr id="4" name="Rectangle 3"/>
          <p:cNvSpPr/>
          <p:nvPr/>
        </p:nvSpPr>
        <p:spPr>
          <a:xfrm>
            <a:off x="0" y="836712"/>
            <a:ext cx="9144000" cy="54726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mtClean="0"/>
              <a:t>G</a:t>
            </a:r>
            <a:endParaRPr lang="en-GB" dirty="0"/>
          </a:p>
        </p:txBody>
      </p:sp>
      <p:sp>
        <p:nvSpPr>
          <p:cNvPr id="8" name="TextBox 7"/>
          <p:cNvSpPr txBox="1"/>
          <p:nvPr/>
        </p:nvSpPr>
        <p:spPr>
          <a:xfrm>
            <a:off x="5652120" y="260648"/>
            <a:ext cx="1247457" cy="523220"/>
          </a:xfrm>
          <a:prstGeom prst="rect">
            <a:avLst/>
          </a:prstGeom>
          <a:noFill/>
        </p:spPr>
        <p:txBody>
          <a:bodyPr wrap="none" rtlCol="0">
            <a:spAutoFit/>
          </a:bodyPr>
          <a:lstStyle/>
          <a:p>
            <a:r>
              <a:rPr lang="en-GB" sz="2800" b="1" dirty="0" smtClean="0">
                <a:solidFill>
                  <a:schemeClr val="bg1"/>
                </a:solidFill>
              </a:rPr>
              <a:t>MAX | </a:t>
            </a:r>
            <a:endParaRPr lang="en-GB" sz="2800" b="1" dirty="0">
              <a:solidFill>
                <a:schemeClr val="bg1"/>
              </a:solidFill>
            </a:endParaRPr>
          </a:p>
        </p:txBody>
      </p:sp>
      <p:sp>
        <p:nvSpPr>
          <p:cNvPr id="9" name="TextBox 8"/>
          <p:cNvSpPr txBox="1"/>
          <p:nvPr/>
        </p:nvSpPr>
        <p:spPr>
          <a:xfrm>
            <a:off x="6660232" y="332656"/>
            <a:ext cx="1162562" cy="369332"/>
          </a:xfrm>
          <a:prstGeom prst="rect">
            <a:avLst/>
          </a:prstGeom>
          <a:noFill/>
        </p:spPr>
        <p:txBody>
          <a:bodyPr wrap="none" rtlCol="0">
            <a:spAutoFit/>
          </a:bodyPr>
          <a:lstStyle/>
          <a:p>
            <a:r>
              <a:rPr lang="en-GB" dirty="0" smtClean="0">
                <a:solidFill>
                  <a:schemeClr val="bg1"/>
                </a:solidFill>
              </a:rPr>
              <a:t>Petroleum</a:t>
            </a:r>
            <a:endParaRPr lang="en-GB" dirty="0">
              <a:solidFill>
                <a:schemeClr val="bg1"/>
              </a:solidFill>
            </a:endParaRPr>
          </a:p>
        </p:txBody>
      </p:sp>
      <p:sp>
        <p:nvSpPr>
          <p:cNvPr id="11" name="Rectangle 10"/>
          <p:cNvSpPr/>
          <p:nvPr/>
        </p:nvSpPr>
        <p:spPr>
          <a:xfrm>
            <a:off x="251520" y="1628800"/>
            <a:ext cx="4572000" cy="4247317"/>
          </a:xfrm>
          <a:prstGeom prst="rect">
            <a:avLst/>
          </a:prstGeom>
        </p:spPr>
        <p:txBody>
          <a:bodyPr>
            <a:spAutoFit/>
          </a:bodyPr>
          <a:lstStyle/>
          <a:p>
            <a:r>
              <a:rPr lang="en-GB" b="1" dirty="0"/>
              <a:t>Broker</a:t>
            </a:r>
          </a:p>
          <a:p>
            <a:r>
              <a:rPr lang="en-GB" dirty="0"/>
              <a:t>JPMorgan </a:t>
            </a:r>
            <a:r>
              <a:rPr lang="en-GB" dirty="0" err="1"/>
              <a:t>Cazenove</a:t>
            </a:r>
            <a:r>
              <a:rPr lang="en-GB" dirty="0"/>
              <a:t> Ltd</a:t>
            </a:r>
          </a:p>
          <a:p>
            <a:r>
              <a:rPr lang="en-GB" dirty="0"/>
              <a:t>20 Moorgate</a:t>
            </a:r>
          </a:p>
          <a:p>
            <a:r>
              <a:rPr lang="en-GB" dirty="0"/>
              <a:t>London</a:t>
            </a:r>
          </a:p>
          <a:p>
            <a:r>
              <a:rPr lang="en-GB" dirty="0"/>
              <a:t>EC2R 6DA</a:t>
            </a:r>
          </a:p>
          <a:p>
            <a:r>
              <a:rPr lang="en-GB" b="1" dirty="0"/>
              <a:t>Nominated Advisor</a:t>
            </a:r>
          </a:p>
          <a:p>
            <a:r>
              <a:rPr lang="en-GB" dirty="0"/>
              <a:t>W H Ireland</a:t>
            </a:r>
          </a:p>
          <a:p>
            <a:r>
              <a:rPr lang="en-GB" dirty="0"/>
              <a:t>24 Martin Lane</a:t>
            </a:r>
          </a:p>
          <a:p>
            <a:r>
              <a:rPr lang="en-GB" dirty="0"/>
              <a:t>London</a:t>
            </a:r>
          </a:p>
          <a:p>
            <a:r>
              <a:rPr lang="en-GB" dirty="0"/>
              <a:t>EC4R 0DR</a:t>
            </a:r>
          </a:p>
          <a:p>
            <a:r>
              <a:rPr lang="en-GB" b="1" dirty="0"/>
              <a:t>Corporate Communications/PR</a:t>
            </a:r>
          </a:p>
          <a:p>
            <a:r>
              <a:rPr lang="en-GB" dirty="0"/>
              <a:t>Merlin Financial Communications Ltd</a:t>
            </a:r>
          </a:p>
          <a:p>
            <a:r>
              <a:rPr lang="en-GB" dirty="0"/>
              <a:t>128 Queen Victoria Street</a:t>
            </a:r>
          </a:p>
          <a:p>
            <a:r>
              <a:rPr lang="en-GB" dirty="0"/>
              <a:t>London</a:t>
            </a:r>
          </a:p>
          <a:p>
            <a:r>
              <a:rPr lang="en-GB" dirty="0"/>
              <a:t>EC4V 4BJ</a:t>
            </a:r>
          </a:p>
        </p:txBody>
      </p:sp>
      <p:sp>
        <p:nvSpPr>
          <p:cNvPr id="12" name="Rectangle 11"/>
          <p:cNvSpPr/>
          <p:nvPr/>
        </p:nvSpPr>
        <p:spPr>
          <a:xfrm>
            <a:off x="4355976" y="1556792"/>
            <a:ext cx="4572000" cy="4247317"/>
          </a:xfrm>
          <a:prstGeom prst="rect">
            <a:avLst/>
          </a:prstGeom>
        </p:spPr>
        <p:txBody>
          <a:bodyPr>
            <a:spAutoFit/>
          </a:bodyPr>
          <a:lstStyle/>
          <a:p>
            <a:r>
              <a:rPr lang="en-GB" b="1" dirty="0"/>
              <a:t>Corporate Lawyer</a:t>
            </a:r>
          </a:p>
          <a:p>
            <a:r>
              <a:rPr lang="de-DE" dirty="0"/>
              <a:t>Akin Gump Strauss Hauer &amp; Feld LLP</a:t>
            </a:r>
          </a:p>
          <a:p>
            <a:r>
              <a:rPr lang="en-GB" dirty="0"/>
              <a:t>8th Floor</a:t>
            </a:r>
          </a:p>
          <a:p>
            <a:r>
              <a:rPr lang="en-GB" dirty="0"/>
              <a:t>10 Bishops Square</a:t>
            </a:r>
          </a:p>
          <a:p>
            <a:r>
              <a:rPr lang="en-GB" dirty="0"/>
              <a:t>London E1 6EG</a:t>
            </a:r>
          </a:p>
          <a:p>
            <a:r>
              <a:rPr lang="en-GB" b="1" dirty="0"/>
              <a:t>Auditors</a:t>
            </a:r>
          </a:p>
          <a:p>
            <a:r>
              <a:rPr lang="en-GB" dirty="0"/>
              <a:t>PricewaterhouseCoopers LLP</a:t>
            </a:r>
          </a:p>
          <a:p>
            <a:r>
              <a:rPr lang="en-GB" dirty="0"/>
              <a:t>1 Embankment Place</a:t>
            </a:r>
          </a:p>
          <a:p>
            <a:r>
              <a:rPr lang="en-GB" dirty="0"/>
              <a:t>London</a:t>
            </a:r>
          </a:p>
          <a:p>
            <a:r>
              <a:rPr lang="en-GB" dirty="0"/>
              <a:t>WC2N 6RH</a:t>
            </a:r>
          </a:p>
          <a:p>
            <a:r>
              <a:rPr lang="en-GB" b="1" dirty="0"/>
              <a:t>Registered Office</a:t>
            </a:r>
          </a:p>
          <a:p>
            <a:r>
              <a:rPr lang="en-GB" dirty="0"/>
              <a:t>2nd Floor</a:t>
            </a:r>
          </a:p>
          <a:p>
            <a:r>
              <a:rPr lang="en-GB" dirty="0"/>
              <a:t>81 Piccadilly</a:t>
            </a:r>
          </a:p>
          <a:p>
            <a:r>
              <a:rPr lang="en-GB" dirty="0"/>
              <a:t>London</a:t>
            </a:r>
          </a:p>
          <a:p>
            <a:r>
              <a:rPr lang="en-GB" dirty="0"/>
              <a:t>WIJ 8HY</a:t>
            </a:r>
          </a:p>
        </p:txBody>
      </p:sp>
      <p:sp>
        <p:nvSpPr>
          <p:cNvPr id="13" name="Rectangle 12"/>
          <p:cNvSpPr/>
          <p:nvPr/>
        </p:nvSpPr>
        <p:spPr>
          <a:xfrm>
            <a:off x="2123728" y="980728"/>
            <a:ext cx="2736304" cy="400110"/>
          </a:xfrm>
          <a:prstGeom prst="rect">
            <a:avLst/>
          </a:prstGeom>
        </p:spPr>
        <p:txBody>
          <a:bodyPr wrap="square">
            <a:spAutoFit/>
          </a:bodyPr>
          <a:lstStyle/>
          <a:p>
            <a:r>
              <a:rPr lang="en-GB"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Corporate Directory</a:t>
            </a:r>
          </a:p>
        </p:txBody>
      </p:sp>
      <p:sp>
        <p:nvSpPr>
          <p:cNvPr id="15" name="TextBox 14"/>
          <p:cNvSpPr txBox="1"/>
          <p:nvPr/>
        </p:nvSpPr>
        <p:spPr>
          <a:xfrm>
            <a:off x="907015" y="6381328"/>
            <a:ext cx="7409401" cy="369332"/>
          </a:xfrm>
          <a:prstGeom prst="rect">
            <a:avLst/>
          </a:prstGeom>
          <a:noFill/>
        </p:spPr>
        <p:txBody>
          <a:bodyPr wrap="none" rtlCol="0">
            <a:spAutoFit/>
          </a:bodyPr>
          <a:lstStyle/>
          <a:p>
            <a:r>
              <a:rPr lang="en-GB" dirty="0" smtClean="0">
                <a:solidFill>
                  <a:schemeClr val="tx1">
                    <a:lumMod val="65000"/>
                    <a:lumOff val="35000"/>
                  </a:schemeClr>
                </a:solidFill>
              </a:rPr>
              <a:t>Guvanch BERDIYEV – SID 000102531 -  MBA  - ENERGY MANAGEMENT - 2010</a:t>
            </a:r>
            <a:endParaRPr lang="en-GB" dirty="0">
              <a:solidFill>
                <a:schemeClr val="tx1">
                  <a:lumMod val="65000"/>
                  <a:lumOff val="35000"/>
                </a:schemeClr>
              </a:solidFill>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par>
                          <p:cTn id="8" fill="hold">
                            <p:stCondLst>
                              <p:cond delay="500"/>
                            </p:stCondLst>
                            <p:childTnLst>
                              <p:par>
                                <p:cTn id="9" presetID="3" presetClass="entr" presetSubtype="10" fill="hold" grpId="0" nodeType="afterEffect">
                                  <p:stCondLst>
                                    <p:cond delay="5500"/>
                                  </p:stCondLst>
                                  <p:childTnLst>
                                    <p:set>
                                      <p:cBhvr>
                                        <p:cTn id="10" dur="1" fill="hold">
                                          <p:stCondLst>
                                            <p:cond delay="0"/>
                                          </p:stCondLst>
                                        </p:cTn>
                                        <p:tgtEl>
                                          <p:spTgt spid="12"/>
                                        </p:tgtEl>
                                        <p:attrNameLst>
                                          <p:attrName>style.visibility</p:attrName>
                                        </p:attrNameLst>
                                      </p:cBhvr>
                                      <p:to>
                                        <p:strVal val="visible"/>
                                      </p:to>
                                    </p:set>
                                    <p:animEffect transition="in" filter="blinds(horizontal)">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TotalTime>
  <Words>906</Words>
  <Application>Microsoft Office PowerPoint</Application>
  <PresentationFormat>On-screen Show (4:3)</PresentationFormat>
  <Paragraphs>117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Slide 9</vt:lpstr>
      <vt:lpstr>Slide 10</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aaxaa</dc:creator>
  <cp:lastModifiedBy>aaxaa</cp:lastModifiedBy>
  <cp:revision>16</cp:revision>
  <dcterms:created xsi:type="dcterms:W3CDTF">2010-06-24T20:12:19Z</dcterms:created>
  <dcterms:modified xsi:type="dcterms:W3CDTF">2010-06-24T23:01:22Z</dcterms:modified>
</cp:coreProperties>
</file>