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sldIdLst>
    <p:sldId id="256" r:id="rId2"/>
    <p:sldId id="257" r:id="rId3"/>
    <p:sldId id="263" r:id="rId4"/>
    <p:sldId id="264" r:id="rId5"/>
    <p:sldId id="258" r:id="rId6"/>
    <p:sldId id="287" r:id="rId7"/>
    <p:sldId id="265" r:id="rId8"/>
    <p:sldId id="259" r:id="rId9"/>
    <p:sldId id="268" r:id="rId10"/>
    <p:sldId id="260" r:id="rId11"/>
    <p:sldId id="285" r:id="rId12"/>
    <p:sldId id="261" r:id="rId13"/>
    <p:sldId id="283" r:id="rId14"/>
    <p:sldId id="286" r:id="rId15"/>
    <p:sldId id="269" r:id="rId16"/>
    <p:sldId id="288" r:id="rId17"/>
    <p:sldId id="270" r:id="rId18"/>
    <p:sldId id="271" r:id="rId19"/>
    <p:sldId id="272" r:id="rId20"/>
    <p:sldId id="28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1" r:id="rId2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3300"/>
    <a:srgbClr val="663300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563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DF6F6D-68BC-4E9B-A3BD-D3DD35B12600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D9A1C0-1F28-4F28-BB7E-E2DB572CFE16}" type="slidenum">
              <a:rPr lang="en-GB"/>
              <a:pPr/>
              <a:t>6</a:t>
            </a:fld>
            <a:endParaRPr lang="en-GB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172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7173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174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175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76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7177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178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183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7164B2-53EB-4487-8480-65A5B53682A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7FCBA-B598-40B3-A878-F0320B72A01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824BD-1229-49DF-A2B0-562B64B93A3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342DF-30F2-4D41-A4F6-1F37FC1BABA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7EF16-282A-4656-963C-A1E4A07D883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30D9E-58D3-45B7-90F4-1FB8410B413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10A5E-414F-41CA-B125-4007F3EB318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FCF05-FBD5-4344-BDCC-E2FB520301D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357CFC-CCC8-44C0-8896-BCF7176865B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0F725-0FC3-413B-A11A-E45422EC458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A8654-B29E-4268-8138-17A2D92A32C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148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149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150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GB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04D5C80-77B9-4C3A-BE8B-A29E3177D62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_Microsoft_Office_Excel1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ia.gov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/>
              <a:t>ТЕМА 10</a:t>
            </a:r>
            <a:br>
              <a:rPr lang="ru-RU" sz="4400" dirty="0"/>
            </a:br>
            <a:r>
              <a:rPr lang="ru-RU" sz="4400" dirty="0"/>
              <a:t>ЭКОНОМИЧЕСКИЙ РОСТ </a:t>
            </a:r>
            <a:endParaRPr lang="en-GB" sz="44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80000"/>
              </a:lnSpc>
            </a:pPr>
            <a:r>
              <a:rPr lang="ru-RU" b="1">
                <a:solidFill>
                  <a:schemeClr val="tx2"/>
                </a:solidFill>
              </a:rPr>
              <a:t>Если рост прекратился, близок конец.</a:t>
            </a:r>
          </a:p>
          <a:p>
            <a:pPr algn="r">
              <a:lnSpc>
                <a:spcPct val="80000"/>
              </a:lnSpc>
            </a:pPr>
            <a:r>
              <a:rPr lang="ru-RU" sz="2400" b="1" i="1"/>
              <a:t>Сенека, </a:t>
            </a:r>
          </a:p>
          <a:p>
            <a:pPr algn="r">
              <a:lnSpc>
                <a:spcPct val="80000"/>
              </a:lnSpc>
            </a:pPr>
            <a:r>
              <a:rPr lang="ru-RU" sz="2400" b="1" i="1"/>
              <a:t>древнеримский философ и финансист</a:t>
            </a:r>
            <a:endParaRPr lang="en-GB" sz="2400" b="1" i="1"/>
          </a:p>
        </p:txBody>
      </p:sp>
      <p:sp>
        <p:nvSpPr>
          <p:cNvPr id="6" name="Рамка 5"/>
          <p:cNvSpPr/>
          <p:nvPr/>
        </p:nvSpPr>
        <p:spPr>
          <a:xfrm>
            <a:off x="3352800" y="228600"/>
            <a:ext cx="2590800" cy="45720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10.2</a:t>
            </a:r>
            <a:r>
              <a:rPr lang="en-US" sz="3800"/>
              <a:t> </a:t>
            </a:r>
            <a:r>
              <a:rPr lang="ru-RU" sz="3800"/>
              <a:t>Типы экономического роста </a:t>
            </a:r>
            <a:endParaRPr lang="en-GB" sz="380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47800" y="1600200"/>
            <a:ext cx="72390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400" b="1">
              <a:solidFill>
                <a:schemeClr val="hlink"/>
              </a:solidFill>
            </a:endParaRPr>
          </a:p>
          <a:p>
            <a:r>
              <a:rPr lang="ru-RU" sz="2400" b="1" i="1">
                <a:solidFill>
                  <a:schemeClr val="tx2"/>
                </a:solidFill>
              </a:rPr>
              <a:t>Количественное увеличение факторов</a:t>
            </a:r>
            <a:r>
              <a:rPr lang="ru-RU" sz="2400">
                <a:solidFill>
                  <a:schemeClr val="tx2"/>
                </a:solidFill>
              </a:rPr>
              <a:t> </a:t>
            </a:r>
            <a:r>
              <a:rPr lang="ru-RU" sz="2400" b="1" i="1">
                <a:solidFill>
                  <a:schemeClr val="tx2"/>
                </a:solidFill>
              </a:rPr>
              <a:t>производства при неизменной производительности</a:t>
            </a:r>
          </a:p>
          <a:p>
            <a:pPr algn="ctr"/>
            <a:r>
              <a:rPr lang="en-US" sz="2400" b="1" i="1">
                <a:solidFill>
                  <a:schemeClr val="tx2"/>
                </a:solidFill>
              </a:rPr>
              <a:t>n</a:t>
            </a:r>
            <a:r>
              <a:rPr lang="en-US" sz="2400" b="1" i="1">
                <a:solidFill>
                  <a:schemeClr val="hlink"/>
                </a:solidFill>
              </a:rPr>
              <a:t>Y=A f(</a:t>
            </a:r>
            <a:r>
              <a:rPr lang="en-US" sz="2400" b="1" i="1">
                <a:solidFill>
                  <a:schemeClr val="tx2"/>
                </a:solidFill>
              </a:rPr>
              <a:t>n</a:t>
            </a:r>
            <a:r>
              <a:rPr lang="ru-RU" sz="2400" b="1" i="1">
                <a:solidFill>
                  <a:schemeClr val="hlink"/>
                </a:solidFill>
              </a:rPr>
              <a:t>х,</a:t>
            </a:r>
            <a:r>
              <a:rPr lang="en-US" sz="2400" b="1" i="1">
                <a:solidFill>
                  <a:schemeClr val="hlink"/>
                </a:solidFill>
              </a:rPr>
              <a:t> </a:t>
            </a:r>
            <a:r>
              <a:rPr lang="en-US" sz="2400" b="1" i="1">
                <a:solidFill>
                  <a:schemeClr val="tx2"/>
                </a:solidFill>
              </a:rPr>
              <a:t>n</a:t>
            </a:r>
            <a:r>
              <a:rPr lang="ru-RU" sz="2400" b="1" i="1">
                <a:solidFill>
                  <a:schemeClr val="hlink"/>
                </a:solidFill>
              </a:rPr>
              <a:t>у,</a:t>
            </a:r>
            <a:r>
              <a:rPr lang="en-US" sz="2400" b="1" i="1">
                <a:solidFill>
                  <a:schemeClr val="hlink"/>
                </a:solidFill>
              </a:rPr>
              <a:t> </a:t>
            </a:r>
            <a:r>
              <a:rPr lang="en-US" sz="2400" b="1" i="1">
                <a:solidFill>
                  <a:schemeClr val="tx2"/>
                </a:solidFill>
              </a:rPr>
              <a:t>n</a:t>
            </a:r>
            <a:r>
              <a:rPr lang="en-US" sz="2400" b="1" i="1">
                <a:solidFill>
                  <a:schemeClr val="hlink"/>
                </a:solidFill>
              </a:rPr>
              <a:t>z…)</a:t>
            </a:r>
            <a:endParaRPr lang="ru-RU" sz="2400" b="1" i="1">
              <a:solidFill>
                <a:schemeClr val="tx2"/>
              </a:solidFill>
            </a:endParaRPr>
          </a:p>
          <a:p>
            <a:pPr lvl="1"/>
            <a:r>
              <a:rPr lang="ru-RU" sz="2400" b="1" i="1">
                <a:solidFill>
                  <a:schemeClr val="tx2"/>
                </a:solidFill>
              </a:rPr>
              <a:t>не</a:t>
            </a:r>
            <a:r>
              <a:rPr lang="ru-RU" sz="2400"/>
              <a:t> сопровождается техническими </a:t>
            </a:r>
            <a:r>
              <a:rPr lang="ru-RU" sz="2400" b="1" i="1">
                <a:solidFill>
                  <a:schemeClr val="tx2"/>
                </a:solidFill>
              </a:rPr>
              <a:t>нововведениями</a:t>
            </a:r>
            <a:r>
              <a:rPr lang="ru-RU" sz="2400"/>
              <a:t>;</a:t>
            </a:r>
          </a:p>
          <a:p>
            <a:pPr lvl="1"/>
            <a:r>
              <a:rPr lang="ru-RU" sz="2400" b="1" i="1">
                <a:solidFill>
                  <a:schemeClr val="tx2"/>
                </a:solidFill>
              </a:rPr>
              <a:t>затратный характер</a:t>
            </a:r>
            <a:r>
              <a:rPr lang="ru-RU" sz="2400"/>
              <a:t> (темпы вовлечения ресурсов опережают темпы роста);</a:t>
            </a:r>
          </a:p>
          <a:p>
            <a:pPr lvl="1"/>
            <a:r>
              <a:rPr lang="ru-RU" sz="2400"/>
              <a:t>относительно </a:t>
            </a:r>
            <a:r>
              <a:rPr lang="ru-RU" sz="2400" b="1" i="1">
                <a:solidFill>
                  <a:schemeClr val="tx2"/>
                </a:solidFill>
              </a:rPr>
              <a:t>быстрое и дешевое</a:t>
            </a:r>
            <a:r>
              <a:rPr lang="ru-RU" sz="2400"/>
              <a:t> наращивание объемов производства</a:t>
            </a:r>
            <a:endParaRPr lang="en-GB" sz="2400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286000" y="1600200"/>
            <a:ext cx="4419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i="1">
                <a:solidFill>
                  <a:schemeClr val="hlink"/>
                </a:solidFill>
              </a:rPr>
              <a:t>1</a:t>
            </a:r>
            <a:r>
              <a:rPr lang="ru-RU" sz="2400" b="1" i="1">
                <a:solidFill>
                  <a:schemeClr val="hlink"/>
                </a:solidFill>
              </a:rPr>
              <a:t>. ЭКСТЕНСИВНЫЙ</a:t>
            </a:r>
            <a:endParaRPr lang="en-GB" sz="2400" b="1" i="1">
              <a:solidFill>
                <a:schemeClr val="hlink"/>
              </a:solidFill>
            </a:endParaRPr>
          </a:p>
        </p:txBody>
      </p:sp>
      <p:pic>
        <p:nvPicPr>
          <p:cNvPr id="12295" name="Picture 7" descr="j0287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733800"/>
            <a:ext cx="1535113" cy="3017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>
                <a:solidFill>
                  <a:schemeClr val="hlink"/>
                </a:solidFill>
              </a:rPr>
              <a:t>Вклад нефти и газа в экономический рост России</a:t>
            </a:r>
            <a:endParaRPr lang="en-GB" sz="3800" b="1" i="1">
              <a:solidFill>
                <a:schemeClr val="hlink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 </a:t>
            </a:r>
            <a:r>
              <a:rPr lang="ru-RU" b="1">
                <a:solidFill>
                  <a:schemeClr val="hlink"/>
                </a:solidFill>
              </a:rPr>
              <a:t>2006 г. экспорт</a:t>
            </a:r>
            <a:r>
              <a:rPr lang="ru-RU"/>
              <a:t> составил </a:t>
            </a:r>
            <a:r>
              <a:rPr lang="ru-RU">
                <a:solidFill>
                  <a:schemeClr val="hlink"/>
                </a:solidFill>
              </a:rPr>
              <a:t>$</a:t>
            </a:r>
            <a:r>
              <a:rPr lang="ru-RU" b="1">
                <a:solidFill>
                  <a:schemeClr val="hlink"/>
                </a:solidFill>
              </a:rPr>
              <a:t>300</a:t>
            </a:r>
            <a:r>
              <a:rPr lang="ru-RU"/>
              <a:t> млрд, </a:t>
            </a:r>
          </a:p>
          <a:p>
            <a:pPr lvl="2"/>
            <a:r>
              <a:rPr lang="ru-RU"/>
              <a:t>из них </a:t>
            </a:r>
            <a:r>
              <a:rPr lang="ru-RU" b="1">
                <a:solidFill>
                  <a:schemeClr val="hlink"/>
                </a:solidFill>
              </a:rPr>
              <a:t>сырая нефть</a:t>
            </a:r>
            <a:r>
              <a:rPr lang="ru-RU"/>
              <a:t> — </a:t>
            </a:r>
            <a:r>
              <a:rPr lang="ru-RU" b="1">
                <a:solidFill>
                  <a:schemeClr val="hlink"/>
                </a:solidFill>
              </a:rPr>
              <a:t>$103</a:t>
            </a:r>
            <a:r>
              <a:rPr lang="ru-RU"/>
              <a:t> млрд, </a:t>
            </a:r>
          </a:p>
          <a:p>
            <a:pPr lvl="2"/>
            <a:r>
              <a:rPr lang="ru-RU"/>
              <a:t>природный </a:t>
            </a:r>
            <a:r>
              <a:rPr lang="ru-RU" b="1">
                <a:solidFill>
                  <a:schemeClr val="hlink"/>
                </a:solidFill>
              </a:rPr>
              <a:t>газ</a:t>
            </a:r>
            <a:r>
              <a:rPr lang="ru-RU"/>
              <a:t> — </a:t>
            </a:r>
            <a:r>
              <a:rPr lang="ru-RU" b="1">
                <a:solidFill>
                  <a:schemeClr val="hlink"/>
                </a:solidFill>
              </a:rPr>
              <a:t>$43</a:t>
            </a:r>
            <a:r>
              <a:rPr lang="ru-RU"/>
              <a:t> млрд</a:t>
            </a:r>
          </a:p>
          <a:p>
            <a:pPr lvl="2"/>
            <a:r>
              <a:rPr lang="ru-RU" b="1">
                <a:solidFill>
                  <a:schemeClr val="hlink"/>
                </a:solidFill>
              </a:rPr>
              <a:t>нефтепродукты</a:t>
            </a:r>
            <a:r>
              <a:rPr lang="ru-RU"/>
              <a:t> — </a:t>
            </a:r>
            <a:r>
              <a:rPr lang="ru-RU" b="1">
                <a:solidFill>
                  <a:schemeClr val="hlink"/>
                </a:solidFill>
              </a:rPr>
              <a:t>$44</a:t>
            </a:r>
            <a:r>
              <a:rPr lang="ru-RU"/>
              <a:t> млрд, </a:t>
            </a:r>
          </a:p>
          <a:p>
            <a:r>
              <a:rPr lang="ru-RU"/>
              <a:t>Однако … </a:t>
            </a:r>
            <a:r>
              <a:rPr lang="ru-RU" b="1">
                <a:solidFill>
                  <a:schemeClr val="hlink"/>
                </a:solidFill>
              </a:rPr>
              <a:t>экспорт</a:t>
            </a:r>
            <a:r>
              <a:rPr lang="ru-RU"/>
              <a:t> </a:t>
            </a:r>
            <a:r>
              <a:rPr lang="ru-RU" b="1">
                <a:solidFill>
                  <a:schemeClr val="hlink"/>
                </a:solidFill>
              </a:rPr>
              <a:t>углеводородов</a:t>
            </a:r>
            <a:r>
              <a:rPr lang="ru-RU"/>
              <a:t> </a:t>
            </a:r>
            <a:r>
              <a:rPr lang="ru-RU" b="1">
                <a:solidFill>
                  <a:schemeClr val="hlink"/>
                </a:solidFill>
              </a:rPr>
              <a:t>на душу населения</a:t>
            </a:r>
            <a:r>
              <a:rPr lang="ru-RU"/>
              <a:t> = </a:t>
            </a:r>
            <a:r>
              <a:rPr lang="ru-RU" b="1">
                <a:solidFill>
                  <a:schemeClr val="hlink"/>
                </a:solidFill>
              </a:rPr>
              <a:t>$1300</a:t>
            </a:r>
            <a:r>
              <a:rPr lang="ru-RU"/>
              <a:t> в год, или</a:t>
            </a:r>
            <a:endParaRPr lang="en-GB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57200" y="2286000"/>
            <a:ext cx="1447800" cy="9144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3200" b="1"/>
              <a:t>63,3 </a:t>
            </a:r>
            <a:r>
              <a:rPr lang="ru-RU" sz="3200" b="1"/>
              <a:t>%</a:t>
            </a:r>
            <a:endParaRPr lang="en-GB" sz="3200" b="1"/>
          </a:p>
        </p:txBody>
      </p:sp>
      <p:pic>
        <p:nvPicPr>
          <p:cNvPr id="46085" name="Picture 5" descr="MCj023339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360863"/>
            <a:ext cx="2895600" cy="2147887"/>
          </a:xfrm>
          <a:prstGeom prst="rect">
            <a:avLst/>
          </a:prstGeom>
          <a:noFill/>
        </p:spPr>
      </p:pic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4724400" y="5029200"/>
            <a:ext cx="4191000" cy="1371600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endParaRPr lang="ru-RU" sz="2800" b="1">
              <a:solidFill>
                <a:schemeClr val="bg2"/>
              </a:solidFill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2800" b="1">
                <a:solidFill>
                  <a:schemeClr val="bg2"/>
                </a:solidFill>
              </a:rPr>
              <a:t>19% от ВВП</a:t>
            </a:r>
            <a:r>
              <a:rPr lang="ru-RU" sz="2800">
                <a:solidFill>
                  <a:schemeClr val="bg2"/>
                </a:solidFill>
              </a:rPr>
              <a:t>/</a:t>
            </a: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2800" b="1">
                <a:solidFill>
                  <a:schemeClr val="bg2"/>
                </a:solidFill>
              </a:rPr>
              <a:t>население</a:t>
            </a:r>
            <a:endParaRPr lang="en-GB" sz="2800">
              <a:solidFill>
                <a:schemeClr val="bg2"/>
              </a:solidFill>
            </a:endParaRPr>
          </a:p>
          <a:p>
            <a:pPr algn="ctr"/>
            <a:endParaRPr lang="en-GB" sz="32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10.2</a:t>
            </a:r>
            <a:r>
              <a:rPr lang="en-US" sz="3800"/>
              <a:t> </a:t>
            </a:r>
            <a:r>
              <a:rPr lang="ru-RU" sz="3800"/>
              <a:t>Типы экономического роста</a:t>
            </a:r>
            <a:br>
              <a:rPr lang="ru-RU" sz="3800"/>
            </a:br>
            <a:endParaRPr lang="en-GB" sz="3800" b="1" i="1">
              <a:solidFill>
                <a:schemeClr val="hlink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7724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b="1" i="1">
              <a:solidFill>
                <a:schemeClr val="hlink"/>
              </a:solidFill>
            </a:endParaRPr>
          </a:p>
          <a:p>
            <a:r>
              <a:rPr lang="ru-RU" sz="2400" b="1" i="1">
                <a:solidFill>
                  <a:schemeClr val="tx2"/>
                </a:solidFill>
              </a:rPr>
              <a:t>Увеличение производительности факторов</a:t>
            </a:r>
            <a:r>
              <a:rPr lang="ru-RU" sz="2400"/>
              <a:t> производства при их неизменном количестве</a:t>
            </a:r>
            <a:endParaRPr lang="en-US" sz="2400"/>
          </a:p>
          <a:p>
            <a:pPr algn="ctr"/>
            <a:r>
              <a:rPr lang="en-US" sz="2400" b="1" i="1">
                <a:solidFill>
                  <a:schemeClr val="tx2"/>
                </a:solidFill>
              </a:rPr>
              <a:t>n</a:t>
            </a:r>
            <a:r>
              <a:rPr lang="en-US" sz="2400" b="1" i="1">
                <a:solidFill>
                  <a:schemeClr val="hlink"/>
                </a:solidFill>
              </a:rPr>
              <a:t>Y= </a:t>
            </a:r>
            <a:r>
              <a:rPr lang="en-US" sz="2400" b="1" i="1">
                <a:solidFill>
                  <a:schemeClr val="tx2"/>
                </a:solidFill>
              </a:rPr>
              <a:t>(A+A`)</a:t>
            </a:r>
            <a:r>
              <a:rPr lang="en-US" sz="2400" b="1" i="1">
                <a:solidFill>
                  <a:schemeClr val="hlink"/>
                </a:solidFill>
              </a:rPr>
              <a:t> </a:t>
            </a:r>
            <a:r>
              <a:rPr lang="en-US" sz="2400" b="1" i="1">
                <a:solidFill>
                  <a:schemeClr val="tx2"/>
                </a:solidFill>
              </a:rPr>
              <a:t>g</a:t>
            </a:r>
            <a:r>
              <a:rPr lang="en-US" sz="2400" b="1" i="1">
                <a:solidFill>
                  <a:schemeClr val="hlink"/>
                </a:solidFill>
              </a:rPr>
              <a:t>(</a:t>
            </a:r>
            <a:r>
              <a:rPr lang="ru-RU" sz="2400" b="1" i="1">
                <a:solidFill>
                  <a:schemeClr val="hlink"/>
                </a:solidFill>
              </a:rPr>
              <a:t>х,</a:t>
            </a:r>
            <a:r>
              <a:rPr lang="en-US" sz="2400" b="1" i="1">
                <a:solidFill>
                  <a:schemeClr val="hlink"/>
                </a:solidFill>
              </a:rPr>
              <a:t> </a:t>
            </a:r>
            <a:r>
              <a:rPr lang="ru-RU" sz="2400" b="1" i="1">
                <a:solidFill>
                  <a:schemeClr val="hlink"/>
                </a:solidFill>
              </a:rPr>
              <a:t>у,</a:t>
            </a:r>
            <a:r>
              <a:rPr lang="en-US" sz="2400" b="1" i="1">
                <a:solidFill>
                  <a:schemeClr val="hlink"/>
                </a:solidFill>
              </a:rPr>
              <a:t> z)</a:t>
            </a:r>
          </a:p>
          <a:p>
            <a:pPr lvl="1"/>
            <a:r>
              <a:rPr lang="ru-RU" sz="2400"/>
              <a:t>носит </a:t>
            </a:r>
            <a:r>
              <a:rPr lang="ru-RU" sz="2400" b="1" i="1">
                <a:solidFill>
                  <a:schemeClr val="tx2"/>
                </a:solidFill>
              </a:rPr>
              <a:t>качественный характер</a:t>
            </a:r>
            <a:r>
              <a:rPr lang="ru-RU" sz="2400"/>
              <a:t>;</a:t>
            </a:r>
          </a:p>
          <a:p>
            <a:pPr lvl="1"/>
            <a:r>
              <a:rPr lang="ru-RU" sz="2400"/>
              <a:t>имеет </a:t>
            </a:r>
            <a:r>
              <a:rPr lang="ru-RU" sz="2400" b="1" i="1">
                <a:solidFill>
                  <a:schemeClr val="tx2"/>
                </a:solidFill>
              </a:rPr>
              <a:t>долгосрочный характер</a:t>
            </a:r>
            <a:r>
              <a:rPr lang="ru-RU" sz="2400"/>
              <a:t>;</a:t>
            </a:r>
          </a:p>
          <a:p>
            <a:pPr lvl="1"/>
            <a:r>
              <a:rPr lang="ru-RU" sz="2400"/>
              <a:t>требует </a:t>
            </a:r>
            <a:r>
              <a:rPr lang="ru-RU" sz="2400" b="1" i="1">
                <a:solidFill>
                  <a:schemeClr val="tx2"/>
                </a:solidFill>
              </a:rPr>
              <a:t>значительных инвестиций</a:t>
            </a:r>
            <a:r>
              <a:rPr lang="ru-RU" sz="2400"/>
              <a:t> в наукоемкие отрасли и в человеческий капитал.</a:t>
            </a:r>
            <a:endParaRPr lang="en-GB" sz="2400"/>
          </a:p>
          <a:p>
            <a:pPr>
              <a:buFont typeface="Wingdings" pitchFamily="2" charset="2"/>
              <a:buNone/>
            </a:pPr>
            <a:endParaRPr lang="en-GB" sz="2400"/>
          </a:p>
        </p:txBody>
      </p:sp>
      <p:pic>
        <p:nvPicPr>
          <p:cNvPr id="14340" name="Picture 4" descr="j02854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99000"/>
            <a:ext cx="2514600" cy="1954213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447800" y="1600200"/>
            <a:ext cx="5867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447800" y="1600200"/>
            <a:ext cx="5867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447800" y="1600200"/>
            <a:ext cx="5867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i="1">
                <a:solidFill>
                  <a:schemeClr val="hlink"/>
                </a:solidFill>
              </a:rPr>
              <a:t>2</a:t>
            </a:r>
            <a:r>
              <a:rPr lang="ru-RU" sz="2400" b="1" i="1">
                <a:solidFill>
                  <a:schemeClr val="hlink"/>
                </a:solidFill>
              </a:rPr>
              <a:t>.</a:t>
            </a:r>
            <a:r>
              <a:rPr lang="ru-RU" sz="2400" b="1">
                <a:solidFill>
                  <a:srgbClr val="0066CC"/>
                </a:solidFill>
              </a:rPr>
              <a:t> </a:t>
            </a:r>
            <a:r>
              <a:rPr lang="ru-RU" sz="2400" b="1" i="1">
                <a:solidFill>
                  <a:schemeClr val="hlink"/>
                </a:solidFill>
              </a:rPr>
              <a:t>ИНТЕНСИВНЫЙ</a:t>
            </a:r>
            <a:endParaRPr lang="en-GB" sz="2400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10.3 Факторы экономического роста</a:t>
            </a:r>
            <a:r>
              <a:rPr lang="ru-RU" sz="3800" b="1"/>
              <a:t/>
            </a:r>
            <a:br>
              <a:rPr lang="ru-RU" sz="3800" b="1"/>
            </a:br>
            <a:endParaRPr lang="en-GB" sz="3800" b="1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>
                <a:solidFill>
                  <a:schemeClr val="hlink"/>
                </a:solidFill>
              </a:rPr>
              <a:t>1. ПРЯМЫЕ ФАКТОРЫ</a:t>
            </a:r>
          </a:p>
          <a:p>
            <a:pPr>
              <a:buFont typeface="Wingdings" pitchFamily="2" charset="2"/>
              <a:buNone/>
            </a:pPr>
            <a:r>
              <a:rPr lang="ru-RU" b="1" i="1"/>
              <a:t>непосредственно вызывают экономический рост</a:t>
            </a:r>
          </a:p>
          <a:p>
            <a:pPr>
              <a:buFont typeface="Wingdings" pitchFamily="2" charset="2"/>
              <a:buNone/>
            </a:pPr>
            <a:endParaRPr lang="ru-RU" b="1" i="1"/>
          </a:p>
          <a:p>
            <a:pPr lvl="1"/>
            <a:r>
              <a:rPr lang="ru-RU" sz="2800" b="1" i="1">
                <a:solidFill>
                  <a:schemeClr val="tx2"/>
                </a:solidFill>
              </a:rPr>
              <a:t>Количество и качество</a:t>
            </a:r>
            <a:r>
              <a:rPr lang="ru-RU" sz="2800" b="1" i="1">
                <a:solidFill>
                  <a:schemeClr val="hlink"/>
                </a:solidFill>
              </a:rPr>
              <a:t> ресурсов</a:t>
            </a:r>
          </a:p>
          <a:p>
            <a:pPr lvl="1"/>
            <a:r>
              <a:rPr lang="ru-RU" sz="2800" b="1" i="1">
                <a:solidFill>
                  <a:schemeClr val="tx2"/>
                </a:solidFill>
              </a:rPr>
              <a:t>Уровень </a:t>
            </a:r>
            <a:r>
              <a:rPr lang="ru-RU" sz="2800" b="1" i="1">
                <a:solidFill>
                  <a:schemeClr val="hlink"/>
                </a:solidFill>
              </a:rPr>
              <a:t>технологии</a:t>
            </a:r>
            <a:r>
              <a:rPr lang="en-US" sz="2800" b="1" i="1">
                <a:solidFill>
                  <a:schemeClr val="hlink"/>
                </a:solidFill>
              </a:rPr>
              <a:t> technology</a:t>
            </a:r>
            <a:endParaRPr lang="ru-RU" sz="2800" b="1" i="1">
              <a:solidFill>
                <a:schemeClr val="hlink"/>
              </a:solidFill>
            </a:endParaRPr>
          </a:p>
          <a:p>
            <a:pPr lvl="1"/>
            <a:r>
              <a:rPr lang="ru-RU" sz="2800" b="1" i="1">
                <a:solidFill>
                  <a:schemeClr val="hlink"/>
                </a:solidFill>
              </a:rPr>
              <a:t>Организационные</a:t>
            </a:r>
            <a:r>
              <a:rPr lang="ru-RU" sz="2800" b="1" i="1">
                <a:solidFill>
                  <a:schemeClr val="tx2"/>
                </a:solidFill>
              </a:rPr>
              <a:t> возможности и т.п.</a:t>
            </a:r>
            <a:r>
              <a:rPr lang="ru-RU" sz="2400">
                <a:solidFill>
                  <a:schemeClr val="tx2"/>
                </a:solidFill>
              </a:rPr>
              <a:t> </a:t>
            </a:r>
            <a:endParaRPr lang="en-GB" sz="2400">
              <a:solidFill>
                <a:schemeClr val="tx2"/>
              </a:solidFill>
            </a:endParaRPr>
          </a:p>
        </p:txBody>
      </p:sp>
      <p:pic>
        <p:nvPicPr>
          <p:cNvPr id="43015" name="Picture 7" descr="j02150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685800"/>
            <a:ext cx="1660525" cy="2600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10.3 Факторы экономического роста</a:t>
            </a:r>
            <a:r>
              <a:rPr lang="ru-RU" sz="3800" b="1"/>
              <a:t/>
            </a:r>
            <a:br>
              <a:rPr lang="ru-RU" sz="3800" b="1"/>
            </a:br>
            <a:endParaRPr lang="en-GB" sz="3800" b="1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>
                <a:solidFill>
                  <a:schemeClr val="hlink"/>
                </a:solidFill>
              </a:rPr>
              <a:t>2. КОСВЕННЫЕ ФАКТОРЫ</a:t>
            </a:r>
            <a:endParaRPr lang="ru-RU" sz="2400" b="1"/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/>
              <a:t>позволяют реализовать прямые факторы экономического роста</a:t>
            </a:r>
            <a:endParaRPr lang="en-US" sz="2400" b="1"/>
          </a:p>
          <a:p>
            <a:pPr marL="457200" indent="-457200">
              <a:lnSpc>
                <a:spcPct val="90000"/>
              </a:lnSpc>
              <a:buFont typeface="Wingdings" pitchFamily="2" charset="2"/>
              <a:buNone/>
            </a:pPr>
            <a:endParaRPr lang="ru-RU" sz="2400" b="1"/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i="1">
                <a:solidFill>
                  <a:schemeClr val="hlink"/>
                </a:solidFill>
              </a:rPr>
              <a:t>Кредитно-денежная</a:t>
            </a:r>
            <a:r>
              <a:rPr lang="ru-RU" sz="2400" b="1" i="1"/>
              <a:t> система</a:t>
            </a:r>
            <a:endParaRPr lang="en-US" sz="2400" b="1" i="1"/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i="1">
                <a:solidFill>
                  <a:schemeClr val="hlink"/>
                </a:solidFill>
              </a:rPr>
              <a:t>Налогово-бюджетная</a:t>
            </a:r>
            <a:r>
              <a:rPr lang="ru-RU" sz="2400" b="1" i="1"/>
              <a:t> система</a:t>
            </a:r>
            <a:endParaRPr lang="en-US" sz="2400" b="1" i="1"/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i="1">
                <a:solidFill>
                  <a:schemeClr val="hlink"/>
                </a:solidFill>
              </a:rPr>
              <a:t>Инвестиционный</a:t>
            </a:r>
            <a:r>
              <a:rPr lang="ru-RU" sz="2400" b="1" i="1"/>
              <a:t> климат</a:t>
            </a:r>
            <a:endParaRPr lang="en-US" sz="2400" b="1" i="1"/>
          </a:p>
          <a:p>
            <a:pPr marL="457200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 b="1" i="1"/>
              <a:t>Степень </a:t>
            </a:r>
            <a:r>
              <a:rPr lang="ru-RU" sz="2400" b="1" i="1">
                <a:solidFill>
                  <a:schemeClr val="hlink"/>
                </a:solidFill>
              </a:rPr>
              <a:t>монополизации</a:t>
            </a:r>
            <a:r>
              <a:rPr lang="ru-RU" sz="2400" b="1" i="1"/>
              <a:t> рынка</a:t>
            </a:r>
            <a:endParaRPr lang="en-GB" sz="2400" b="1" i="1"/>
          </a:p>
          <a:p>
            <a:pPr marL="457200" indent="-457200">
              <a:lnSpc>
                <a:spcPct val="90000"/>
              </a:lnSpc>
            </a:pPr>
            <a:endParaRPr lang="en-GB" sz="2400" b="1" i="1"/>
          </a:p>
        </p:txBody>
      </p:sp>
      <p:pic>
        <p:nvPicPr>
          <p:cNvPr id="48134" name="Picture 6" descr="MCj0383520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819400"/>
            <a:ext cx="2424113" cy="355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10.3 Факторы экономического роста</a:t>
            </a:r>
            <a:r>
              <a:rPr lang="ru-RU" sz="3800" b="1"/>
              <a:t/>
            </a:r>
            <a:br>
              <a:rPr lang="ru-RU" sz="3800" b="1"/>
            </a:br>
            <a:endParaRPr lang="en-GB" sz="3800" b="1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 i="1">
                <a:solidFill>
                  <a:schemeClr val="hlink"/>
                </a:solidFill>
              </a:rPr>
              <a:t>3. ФАКТОРЫ РОСТА ПРОИЗВОДИТЕЛЬНОСТИ ТРУДА</a:t>
            </a:r>
            <a:r>
              <a:rPr lang="ru-RU" sz="2400" b="1" i="1"/>
              <a:t> </a:t>
            </a:r>
          </a:p>
          <a:p>
            <a:pPr lvl="1"/>
            <a:r>
              <a:rPr lang="ru-RU" b="1" i="1"/>
              <a:t>численность населения, </a:t>
            </a:r>
          </a:p>
          <a:p>
            <a:pPr lvl="1"/>
            <a:r>
              <a:rPr lang="ru-RU" b="1" i="1"/>
              <a:t>уровень образования;</a:t>
            </a:r>
          </a:p>
          <a:p>
            <a:pPr lvl="1"/>
            <a:r>
              <a:rPr lang="ru-RU" b="1" i="1"/>
              <a:t>квалификации рабочей силы и т.п.</a:t>
            </a:r>
            <a:endParaRPr lang="en-GB" b="1" i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10.3 Факторы экономического роста</a:t>
            </a:r>
            <a:r>
              <a:rPr lang="ru-RU" sz="3800" b="1"/>
              <a:t/>
            </a:r>
            <a:br>
              <a:rPr lang="ru-RU" sz="3800" b="1"/>
            </a:br>
            <a:endParaRPr lang="en-GB" sz="3800" b="1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14400" y="1600200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 i="1">
                <a:solidFill>
                  <a:schemeClr val="hlink"/>
                </a:solidFill>
              </a:rPr>
              <a:t>ФАКТОРЫ РОСТА ПРОИЗВОДИТЕЛЬНОСТИ КАПИТАЛА </a:t>
            </a:r>
          </a:p>
          <a:p>
            <a:pPr lvl="1"/>
            <a:r>
              <a:rPr lang="ru-RU" sz="2200" b="1"/>
              <a:t>уровень технической вооруженности,</a:t>
            </a:r>
          </a:p>
          <a:p>
            <a:pPr lvl="1"/>
            <a:r>
              <a:rPr lang="ru-RU" sz="2200" b="1"/>
              <a:t>производственные приоритеты, </a:t>
            </a:r>
          </a:p>
          <a:p>
            <a:pPr lvl="1"/>
            <a:r>
              <a:rPr lang="ru-RU" sz="2200" b="1"/>
              <a:t>сроки амортизации и т.п.</a:t>
            </a:r>
            <a:endParaRPr lang="en-GB" sz="2200" b="1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10.4</a:t>
            </a:r>
            <a:r>
              <a:rPr lang="en-US" sz="3800"/>
              <a:t> </a:t>
            </a:r>
            <a:r>
              <a:rPr lang="ru-RU" sz="3800"/>
              <a:t>Значение экономического роста </a:t>
            </a:r>
            <a:endParaRPr lang="en-GB" sz="380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рост материальных благ,</a:t>
            </a:r>
          </a:p>
          <a:p>
            <a:r>
              <a:rPr lang="ru-RU"/>
              <a:t>преодоление ресурсные ограничения,</a:t>
            </a:r>
          </a:p>
          <a:p>
            <a:r>
              <a:rPr lang="ru-RU"/>
              <a:t>рост экономического благосостояния страны </a:t>
            </a:r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10.4 Издержки экономического роста</a:t>
            </a:r>
            <a:endParaRPr lang="en-GB" sz="380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i="1">
                <a:solidFill>
                  <a:schemeClr val="hlink"/>
                </a:solidFill>
              </a:rPr>
              <a:t>Издержки , связанные с загрязнением окружающей среды</a:t>
            </a:r>
            <a:r>
              <a:rPr lang="ru-RU" sz="2400"/>
              <a:t> </a:t>
            </a:r>
            <a:r>
              <a:rPr lang="ru-RU" sz="2400">
                <a:solidFill>
                  <a:schemeClr val="tx2"/>
                </a:solidFill>
              </a:rPr>
              <a:t>и истощением природных ресурсов;</a:t>
            </a:r>
          </a:p>
          <a:p>
            <a:pPr>
              <a:lnSpc>
                <a:spcPct val="80000"/>
              </a:lnSpc>
            </a:pPr>
            <a:r>
              <a:rPr lang="ru-RU" sz="2400" b="1" i="1">
                <a:solidFill>
                  <a:schemeClr val="hlink"/>
                </a:solidFill>
              </a:rPr>
              <a:t>Издержки , связанные с усилением</a:t>
            </a:r>
            <a:r>
              <a:rPr lang="ru-RU" sz="2400"/>
              <a:t> </a:t>
            </a:r>
            <a:r>
              <a:rPr lang="ru-RU" sz="2400" b="1" i="1">
                <a:solidFill>
                  <a:schemeClr val="hlink"/>
                </a:solidFill>
              </a:rPr>
              <a:t>стрессовых</a:t>
            </a:r>
            <a:r>
              <a:rPr lang="ru-RU" sz="2400"/>
              <a:t> </a:t>
            </a:r>
            <a:r>
              <a:rPr lang="ru-RU" sz="2400">
                <a:solidFill>
                  <a:schemeClr val="tx2"/>
                </a:solidFill>
              </a:rPr>
              <a:t>ситуаций у работника;</a:t>
            </a:r>
          </a:p>
          <a:p>
            <a:pPr>
              <a:lnSpc>
                <a:spcPct val="80000"/>
              </a:lnSpc>
            </a:pPr>
            <a:r>
              <a:rPr lang="ru-RU" sz="2400" b="1" i="1">
                <a:solidFill>
                  <a:schemeClr val="hlink"/>
                </a:solidFill>
              </a:rPr>
              <a:t>Альтернативные издержки - </a:t>
            </a:r>
            <a:r>
              <a:rPr lang="ru-RU" sz="2400">
                <a:solidFill>
                  <a:schemeClr val="tx2"/>
                </a:solidFill>
              </a:rPr>
              <a:t>необходимость жертвовать текущим потреблением ради обеспечения роста и увеличения потребления в будущем</a:t>
            </a:r>
          </a:p>
          <a:p>
            <a:pPr>
              <a:lnSpc>
                <a:spcPct val="80000"/>
              </a:lnSpc>
            </a:pPr>
            <a:r>
              <a:rPr lang="ru-RU" sz="2400" b="1" i="1">
                <a:solidFill>
                  <a:schemeClr val="hlink"/>
                </a:solidFill>
              </a:rPr>
              <a:t>Издержки , связанные с убывающей отдачей от капитала – </a:t>
            </a:r>
            <a:r>
              <a:rPr lang="ru-RU" sz="2400">
                <a:solidFill>
                  <a:schemeClr val="tx2"/>
                </a:solidFill>
              </a:rPr>
              <a:t>высокая норма сбережений повышает производительность, но не ускоряет темпы роста. Только НТП обеспечивает рост.</a:t>
            </a:r>
            <a:endParaRPr lang="en-GB" sz="24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696200" cy="887413"/>
          </a:xfrm>
        </p:spPr>
        <p:txBody>
          <a:bodyPr/>
          <a:lstStyle/>
          <a:p>
            <a:r>
              <a:rPr lang="ru-RU" sz="3800"/>
              <a:t>10.4 Факторы, негативно влияющие на рост</a:t>
            </a:r>
            <a:endParaRPr lang="en-GB" sz="380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z="2400" b="1"/>
          </a:p>
          <a:p>
            <a:r>
              <a:rPr lang="ru-RU" sz="2400" b="1" i="1">
                <a:solidFill>
                  <a:schemeClr val="tx2"/>
                </a:solidFill>
              </a:rPr>
              <a:t>Недостаточный </a:t>
            </a:r>
            <a:r>
              <a:rPr lang="ru-RU" sz="2400" b="1" i="1">
                <a:solidFill>
                  <a:schemeClr val="hlink"/>
                </a:solidFill>
              </a:rPr>
              <a:t>объем и качество</a:t>
            </a:r>
            <a:r>
              <a:rPr lang="ru-RU" sz="2400" b="1" i="1">
                <a:solidFill>
                  <a:schemeClr val="tx2"/>
                </a:solidFill>
              </a:rPr>
              <a:t> используемых ресурсов,</a:t>
            </a:r>
          </a:p>
          <a:p>
            <a:r>
              <a:rPr lang="ru-RU" sz="2400" b="1" i="1">
                <a:solidFill>
                  <a:schemeClr val="hlink"/>
                </a:solidFill>
              </a:rPr>
              <a:t>Природно-охранные </a:t>
            </a:r>
            <a:r>
              <a:rPr lang="ru-RU" sz="2400" b="1" i="1">
                <a:solidFill>
                  <a:schemeClr val="tx2"/>
                </a:solidFill>
              </a:rPr>
              <a:t>мероприятия,</a:t>
            </a:r>
          </a:p>
          <a:p>
            <a:r>
              <a:rPr lang="ru-RU" sz="2400" b="1" i="1">
                <a:solidFill>
                  <a:schemeClr val="hlink"/>
                </a:solidFill>
              </a:rPr>
              <a:t>Социальные издержки</a:t>
            </a:r>
            <a:r>
              <a:rPr lang="ru-RU" sz="2400" b="1" i="1">
                <a:solidFill>
                  <a:schemeClr val="tx2"/>
                </a:solidFill>
              </a:rPr>
              <a:t>, связанные с ростом производства (трудовые конфликты и т.п.),</a:t>
            </a:r>
          </a:p>
          <a:p>
            <a:r>
              <a:rPr lang="ru-RU" sz="2400" b="1" i="1">
                <a:solidFill>
                  <a:schemeClr val="tx2"/>
                </a:solidFill>
              </a:rPr>
              <a:t>Неэффективная экономическая </a:t>
            </a:r>
            <a:r>
              <a:rPr lang="ru-RU" sz="2400" b="1" i="1">
                <a:solidFill>
                  <a:schemeClr val="hlink"/>
                </a:solidFill>
              </a:rPr>
              <a:t>политика государства,</a:t>
            </a:r>
          </a:p>
          <a:p>
            <a:r>
              <a:rPr lang="ru-RU" sz="2400" b="1" i="1">
                <a:solidFill>
                  <a:schemeClr val="tx2"/>
                </a:solidFill>
              </a:rPr>
              <a:t>Неблагоприятные </a:t>
            </a:r>
            <a:r>
              <a:rPr lang="ru-RU" sz="2400" b="1" i="1">
                <a:solidFill>
                  <a:schemeClr val="hlink"/>
                </a:solidFill>
              </a:rPr>
              <a:t>природно-климатические</a:t>
            </a:r>
            <a:r>
              <a:rPr lang="ru-RU" sz="2400" b="1" i="1">
                <a:solidFill>
                  <a:schemeClr val="tx2"/>
                </a:solidFill>
              </a:rPr>
              <a:t> условия.</a:t>
            </a:r>
            <a:endParaRPr lang="en-GB" sz="2400" b="1" i="1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10.1 Экономический рост</a:t>
            </a: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b="1" i="1">
                <a:solidFill>
                  <a:schemeClr val="hlink"/>
                </a:solidFill>
              </a:rPr>
              <a:t>Экономический рост</a:t>
            </a:r>
          </a:p>
          <a:p>
            <a:pPr lvl="1"/>
            <a:r>
              <a:rPr lang="ru-RU" b="1" i="1">
                <a:solidFill>
                  <a:schemeClr val="hlink"/>
                </a:solidFill>
              </a:rPr>
              <a:t>долгосрочная</a:t>
            </a:r>
            <a:r>
              <a:rPr lang="ru-RU" b="1" i="1">
                <a:solidFill>
                  <a:schemeClr val="tx2"/>
                </a:solidFill>
              </a:rPr>
              <a:t> </a:t>
            </a:r>
            <a:r>
              <a:rPr lang="ru-RU" b="1"/>
              <a:t>тенденция в развитии народного хозяйства, </a:t>
            </a:r>
          </a:p>
          <a:p>
            <a:pPr lvl="1"/>
            <a:r>
              <a:rPr lang="ru-RU" b="1"/>
              <a:t>увеличение </a:t>
            </a:r>
            <a:r>
              <a:rPr lang="ru-RU" b="1" i="1">
                <a:solidFill>
                  <a:schemeClr val="hlink"/>
                </a:solidFill>
              </a:rPr>
              <a:t>реальных</a:t>
            </a:r>
            <a:r>
              <a:rPr lang="ru-RU" b="1"/>
              <a:t> объемов производства, соответствующий уровню полной занятости. </a:t>
            </a:r>
            <a:endParaRPr lang="en-GB" b="1"/>
          </a:p>
        </p:txBody>
      </p: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914400" y="4495800"/>
            <a:ext cx="7010400" cy="2043113"/>
            <a:chOff x="576" y="2832"/>
            <a:chExt cx="4416" cy="1287"/>
          </a:xfrm>
        </p:grpSpPr>
        <p:sp>
          <p:nvSpPr>
            <p:cNvPr id="9220" name="Line 4"/>
            <p:cNvSpPr>
              <a:spLocks noChangeShapeType="1"/>
            </p:cNvSpPr>
            <p:nvPr/>
          </p:nvSpPr>
          <p:spPr bwMode="auto">
            <a:xfrm>
              <a:off x="1056" y="2928"/>
              <a:ext cx="0" cy="10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2" name="Line 6"/>
            <p:cNvSpPr>
              <a:spLocks noChangeShapeType="1"/>
            </p:cNvSpPr>
            <p:nvPr/>
          </p:nvSpPr>
          <p:spPr bwMode="auto">
            <a:xfrm>
              <a:off x="1056" y="3936"/>
              <a:ext cx="25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1152" y="2928"/>
              <a:ext cx="2256" cy="944"/>
            </a:xfrm>
            <a:custGeom>
              <a:avLst/>
              <a:gdLst/>
              <a:ahLst/>
              <a:cxnLst>
                <a:cxn ang="0">
                  <a:pos x="0" y="1104"/>
                </a:cxn>
                <a:cxn ang="0">
                  <a:pos x="48" y="1104"/>
                </a:cxn>
                <a:cxn ang="0">
                  <a:pos x="240" y="624"/>
                </a:cxn>
                <a:cxn ang="0">
                  <a:pos x="576" y="816"/>
                </a:cxn>
                <a:cxn ang="0">
                  <a:pos x="864" y="432"/>
                </a:cxn>
                <a:cxn ang="0">
                  <a:pos x="1200" y="624"/>
                </a:cxn>
                <a:cxn ang="0">
                  <a:pos x="1440" y="288"/>
                </a:cxn>
                <a:cxn ang="0">
                  <a:pos x="1824" y="432"/>
                </a:cxn>
                <a:cxn ang="0">
                  <a:pos x="2160" y="0"/>
                </a:cxn>
              </a:cxnLst>
              <a:rect l="0" t="0" r="r" b="b"/>
              <a:pathLst>
                <a:path w="2160" h="1184">
                  <a:moveTo>
                    <a:pt x="0" y="1104"/>
                  </a:moveTo>
                  <a:cubicBezTo>
                    <a:pt x="4" y="1144"/>
                    <a:pt x="8" y="1184"/>
                    <a:pt x="48" y="1104"/>
                  </a:cubicBezTo>
                  <a:cubicBezTo>
                    <a:pt x="88" y="1024"/>
                    <a:pt x="152" y="672"/>
                    <a:pt x="240" y="624"/>
                  </a:cubicBezTo>
                  <a:cubicBezTo>
                    <a:pt x="328" y="576"/>
                    <a:pt x="472" y="848"/>
                    <a:pt x="576" y="816"/>
                  </a:cubicBezTo>
                  <a:cubicBezTo>
                    <a:pt x="680" y="784"/>
                    <a:pt x="760" y="464"/>
                    <a:pt x="864" y="432"/>
                  </a:cubicBezTo>
                  <a:cubicBezTo>
                    <a:pt x="968" y="400"/>
                    <a:pt x="1104" y="648"/>
                    <a:pt x="1200" y="624"/>
                  </a:cubicBezTo>
                  <a:cubicBezTo>
                    <a:pt x="1296" y="600"/>
                    <a:pt x="1336" y="320"/>
                    <a:pt x="1440" y="288"/>
                  </a:cubicBezTo>
                  <a:cubicBezTo>
                    <a:pt x="1544" y="256"/>
                    <a:pt x="1704" y="480"/>
                    <a:pt x="1824" y="432"/>
                  </a:cubicBezTo>
                  <a:cubicBezTo>
                    <a:pt x="1944" y="384"/>
                    <a:pt x="2052" y="192"/>
                    <a:pt x="2160" y="0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 flipV="1">
              <a:off x="1152" y="2976"/>
              <a:ext cx="2448" cy="72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 flipV="1">
              <a:off x="1152" y="2976"/>
              <a:ext cx="2448" cy="72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576" y="2976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 i="1">
                  <a:solidFill>
                    <a:schemeClr val="hlink"/>
                  </a:solidFill>
                </a:rPr>
                <a:t>ВВП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3648" y="3888"/>
              <a:ext cx="6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t</a:t>
              </a:r>
              <a:endParaRPr lang="en-GB" b="1" i="1">
                <a:solidFill>
                  <a:schemeClr val="hlink"/>
                </a:solidFill>
              </a:endParaRPr>
            </a:p>
          </p:txBody>
        </p:sp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 rot="-1015150">
              <a:off x="3552" y="2832"/>
              <a:ext cx="144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solidFill>
                    <a:schemeClr val="hlink"/>
                  </a:solidFill>
                </a:rPr>
                <a:t>Долгосрочный тренд</a:t>
              </a:r>
              <a:endParaRPr lang="en-GB" i="1">
                <a:solidFill>
                  <a:schemeClr val="hlink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>
                <a:solidFill>
                  <a:schemeClr val="hlink"/>
                </a:solidFill>
              </a:rPr>
              <a:t>Перспективы экономического роста в России</a:t>
            </a:r>
            <a:endParaRPr lang="en-GB" sz="3800">
              <a:solidFill>
                <a:schemeClr val="hlink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/>
            <a:endParaRPr lang="ru-RU" b="1"/>
          </a:p>
          <a:p>
            <a:pPr algn="r"/>
            <a:endParaRPr lang="ru-RU" b="1"/>
          </a:p>
          <a:p>
            <a:pPr algn="r"/>
            <a:r>
              <a:rPr lang="ru-RU" b="1" i="1">
                <a:solidFill>
                  <a:schemeClr val="tx2"/>
                </a:solidFill>
              </a:rPr>
              <a:t>Фрагмент аналитического доклада экспертов ИК «Тройки –Диалог»</a:t>
            </a:r>
          </a:p>
          <a:p>
            <a:pPr algn="r"/>
            <a:r>
              <a:rPr lang="ru-RU" b="1" i="1">
                <a:solidFill>
                  <a:schemeClr val="tx2"/>
                </a:solidFill>
              </a:rPr>
              <a:t>(Декабрь 2005)</a:t>
            </a:r>
          </a:p>
          <a:p>
            <a:pPr algn="r"/>
            <a:endParaRPr lang="ru-RU" b="1" i="1">
              <a:solidFill>
                <a:schemeClr val="tx2"/>
              </a:solidFill>
            </a:endParaRPr>
          </a:p>
          <a:p>
            <a:pPr>
              <a:buFont typeface="Wingdings" pitchFamily="2" charset="2"/>
              <a:buNone/>
            </a:pPr>
            <a:endParaRPr lang="en-GB" b="1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/>
            </a:r>
            <a:br>
              <a:rPr lang="ru-RU" sz="2800" b="1" i="1">
                <a:solidFill>
                  <a:schemeClr val="hlink"/>
                </a:solidFill>
              </a:rPr>
            </a:br>
            <a:r>
              <a:rPr lang="en-GB" sz="3800" b="1" i="1">
                <a:solidFill>
                  <a:schemeClr val="hlink"/>
                </a:solidFill>
              </a:rPr>
              <a:t/>
            </a:r>
            <a:br>
              <a:rPr lang="en-GB" sz="3800" b="1" i="1">
                <a:solidFill>
                  <a:schemeClr val="hlink"/>
                </a:solidFill>
              </a:rPr>
            </a:br>
            <a:endParaRPr lang="en-GB" sz="3800" b="1" i="1">
              <a:solidFill>
                <a:schemeClr val="hlink"/>
              </a:solidFill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676400"/>
            <a:ext cx="7467600" cy="4572000"/>
          </a:xfrm>
          <a:noFill/>
          <a:ln/>
        </p:spPr>
      </p:pic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838200" y="228600"/>
            <a:ext cx="7924800" cy="15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chemeClr val="hlink"/>
                </a:solidFill>
              </a:rPr>
              <a:t>Нефть дорожает, но темпы роста </a:t>
            </a:r>
          </a:p>
          <a:p>
            <a:pPr algn="ctr"/>
            <a:r>
              <a:rPr lang="ru-RU" sz="2800" b="1" i="1">
                <a:solidFill>
                  <a:schemeClr val="hlink"/>
                </a:solidFill>
              </a:rPr>
              <a:t>российской </a:t>
            </a:r>
          </a:p>
          <a:p>
            <a:pPr algn="ctr"/>
            <a:r>
              <a:rPr lang="ru-RU" sz="2800" b="1" i="1">
                <a:solidFill>
                  <a:schemeClr val="hlink"/>
                </a:solidFill>
              </a:rPr>
              <a:t>экономики замедляются</a:t>
            </a:r>
            <a:endParaRPr lang="en-GB" sz="2800" b="1" i="1">
              <a:solidFill>
                <a:schemeClr val="hlink"/>
              </a:solidFill>
            </a:endParaRPr>
          </a:p>
        </p:txBody>
      </p:sp>
      <p:grpSp>
        <p:nvGrpSpPr>
          <p:cNvPr id="31763" name="Group 19"/>
          <p:cNvGrpSpPr>
            <a:grpSpLocks/>
          </p:cNvGrpSpPr>
          <p:nvPr/>
        </p:nvGrpSpPr>
        <p:grpSpPr bwMode="auto">
          <a:xfrm>
            <a:off x="2362200" y="2971800"/>
            <a:ext cx="4876800" cy="2590800"/>
            <a:chOff x="1488" y="1872"/>
            <a:chExt cx="3072" cy="1632"/>
          </a:xfrm>
        </p:grpSpPr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>
              <a:off x="4272" y="3504"/>
              <a:ext cx="28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54" name="Line 10"/>
            <p:cNvSpPr>
              <a:spLocks noChangeShapeType="1"/>
            </p:cNvSpPr>
            <p:nvPr/>
          </p:nvSpPr>
          <p:spPr bwMode="auto">
            <a:xfrm flipV="1">
              <a:off x="1488" y="1872"/>
              <a:ext cx="384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56" name="Line 12"/>
            <p:cNvSpPr>
              <a:spLocks noChangeShapeType="1"/>
            </p:cNvSpPr>
            <p:nvPr/>
          </p:nvSpPr>
          <p:spPr bwMode="auto">
            <a:xfrm>
              <a:off x="1872" y="1872"/>
              <a:ext cx="336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57" name="Line 13"/>
            <p:cNvSpPr>
              <a:spLocks noChangeShapeType="1"/>
            </p:cNvSpPr>
            <p:nvPr/>
          </p:nvSpPr>
          <p:spPr bwMode="auto">
            <a:xfrm>
              <a:off x="2208" y="2592"/>
              <a:ext cx="33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58" name="Line 14"/>
            <p:cNvSpPr>
              <a:spLocks noChangeShapeType="1"/>
            </p:cNvSpPr>
            <p:nvPr/>
          </p:nvSpPr>
          <p:spPr bwMode="auto">
            <a:xfrm flipV="1">
              <a:off x="2544" y="2256"/>
              <a:ext cx="384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59" name="Line 15"/>
            <p:cNvSpPr>
              <a:spLocks noChangeShapeType="1"/>
            </p:cNvSpPr>
            <p:nvPr/>
          </p:nvSpPr>
          <p:spPr bwMode="auto">
            <a:xfrm>
              <a:off x="2928" y="2256"/>
              <a:ext cx="33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60" name="Line 16"/>
            <p:cNvSpPr>
              <a:spLocks noChangeShapeType="1"/>
            </p:cNvSpPr>
            <p:nvPr/>
          </p:nvSpPr>
          <p:spPr bwMode="auto">
            <a:xfrm>
              <a:off x="3264" y="2304"/>
              <a:ext cx="336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61" name="Line 17"/>
            <p:cNvSpPr>
              <a:spLocks noChangeShapeType="1"/>
            </p:cNvSpPr>
            <p:nvPr/>
          </p:nvSpPr>
          <p:spPr bwMode="auto">
            <a:xfrm>
              <a:off x="3600" y="2400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762" name="Line 18"/>
            <p:cNvSpPr>
              <a:spLocks noChangeShapeType="1"/>
            </p:cNvSpPr>
            <p:nvPr/>
          </p:nvSpPr>
          <p:spPr bwMode="auto">
            <a:xfrm>
              <a:off x="3936" y="2400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>Трудоспособное население России сокращается…</a:t>
            </a:r>
            <a:endParaRPr lang="en-GB" sz="2800" b="1" i="1">
              <a:solidFill>
                <a:schemeClr val="hlink"/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752600"/>
            <a:ext cx="8610600" cy="4876800"/>
          </a:xfrm>
          <a:noFill/>
          <a:ln/>
        </p:spPr>
      </p:pic>
      <p:sp>
        <p:nvSpPr>
          <p:cNvPr id="32773" name="Freeform 5"/>
          <p:cNvSpPr>
            <a:spLocks/>
          </p:cNvSpPr>
          <p:nvPr/>
        </p:nvSpPr>
        <p:spPr bwMode="auto">
          <a:xfrm>
            <a:off x="2362200" y="2667000"/>
            <a:ext cx="4267200" cy="11430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92" y="0"/>
              </a:cxn>
              <a:cxn ang="0">
                <a:pos x="288" y="48"/>
              </a:cxn>
              <a:cxn ang="0">
                <a:pos x="384" y="0"/>
              </a:cxn>
              <a:cxn ang="0">
                <a:pos x="672" y="48"/>
              </a:cxn>
              <a:cxn ang="0">
                <a:pos x="1104" y="240"/>
              </a:cxn>
              <a:cxn ang="0">
                <a:pos x="1392" y="384"/>
              </a:cxn>
              <a:cxn ang="0">
                <a:pos x="1728" y="480"/>
              </a:cxn>
              <a:cxn ang="0">
                <a:pos x="2064" y="528"/>
              </a:cxn>
              <a:cxn ang="0">
                <a:pos x="2400" y="624"/>
              </a:cxn>
              <a:cxn ang="0">
                <a:pos x="2688" y="720"/>
              </a:cxn>
            </a:cxnLst>
            <a:rect l="0" t="0" r="r" b="b"/>
            <a:pathLst>
              <a:path w="2688" h="720">
                <a:moveTo>
                  <a:pt x="0" y="48"/>
                </a:moveTo>
                <a:cubicBezTo>
                  <a:pt x="72" y="24"/>
                  <a:pt x="144" y="0"/>
                  <a:pt x="192" y="0"/>
                </a:cubicBezTo>
                <a:cubicBezTo>
                  <a:pt x="240" y="0"/>
                  <a:pt x="256" y="48"/>
                  <a:pt x="288" y="48"/>
                </a:cubicBezTo>
                <a:cubicBezTo>
                  <a:pt x="320" y="48"/>
                  <a:pt x="320" y="0"/>
                  <a:pt x="384" y="0"/>
                </a:cubicBezTo>
                <a:cubicBezTo>
                  <a:pt x="448" y="0"/>
                  <a:pt x="552" y="8"/>
                  <a:pt x="672" y="48"/>
                </a:cubicBezTo>
                <a:cubicBezTo>
                  <a:pt x="792" y="88"/>
                  <a:pt x="984" y="184"/>
                  <a:pt x="1104" y="240"/>
                </a:cubicBezTo>
                <a:cubicBezTo>
                  <a:pt x="1224" y="296"/>
                  <a:pt x="1288" y="344"/>
                  <a:pt x="1392" y="384"/>
                </a:cubicBezTo>
                <a:cubicBezTo>
                  <a:pt x="1496" y="424"/>
                  <a:pt x="1616" y="456"/>
                  <a:pt x="1728" y="480"/>
                </a:cubicBezTo>
                <a:cubicBezTo>
                  <a:pt x="1840" y="504"/>
                  <a:pt x="1952" y="504"/>
                  <a:pt x="2064" y="528"/>
                </a:cubicBezTo>
                <a:cubicBezTo>
                  <a:pt x="2176" y="552"/>
                  <a:pt x="2296" y="592"/>
                  <a:pt x="2400" y="624"/>
                </a:cubicBezTo>
                <a:cubicBezTo>
                  <a:pt x="2504" y="656"/>
                  <a:pt x="2640" y="704"/>
                  <a:pt x="2688" y="720"/>
                </a:cubicBezTo>
              </a:path>
            </a:pathLst>
          </a:custGeom>
          <a:noFill/>
          <a:ln w="38100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6934200" y="5867400"/>
            <a:ext cx="381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2800" b="1" i="1">
              <a:solidFill>
                <a:schemeClr val="hlink"/>
              </a:solidFill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981200"/>
            <a:ext cx="7848600" cy="4876800"/>
          </a:xfrm>
          <a:noFill/>
          <a:ln/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762000" y="152400"/>
            <a:ext cx="8077200" cy="1905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chemeClr val="hlink"/>
                </a:solidFill>
              </a:rPr>
              <a:t>…однако демографическая нагрузка на </a:t>
            </a:r>
          </a:p>
          <a:p>
            <a:pPr algn="ctr"/>
            <a:r>
              <a:rPr lang="ru-RU" sz="2800" b="1" i="1">
                <a:solidFill>
                  <a:schemeClr val="hlink"/>
                </a:solidFill>
              </a:rPr>
              <a:t>экономику невелика </a:t>
            </a:r>
          </a:p>
          <a:p>
            <a:pPr algn="ctr"/>
            <a:r>
              <a:rPr lang="ru-RU" sz="2800" b="1" i="1">
                <a:solidFill>
                  <a:schemeClr val="hlink"/>
                </a:solidFill>
              </a:rPr>
              <a:t>из-за низкой рождаемости </a:t>
            </a:r>
          </a:p>
          <a:p>
            <a:pPr algn="ctr"/>
            <a:r>
              <a:rPr lang="ru-RU" sz="2800" b="1" i="1">
                <a:solidFill>
                  <a:schemeClr val="hlink"/>
                </a:solidFill>
              </a:rPr>
              <a:t>и малой продолжительности жизни</a:t>
            </a:r>
            <a:endParaRPr lang="en-GB" sz="2800" b="1" i="1">
              <a:solidFill>
                <a:schemeClr val="hlink"/>
              </a:solidFill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124200" y="3886200"/>
            <a:ext cx="2743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Население трудоспособного возраста</a:t>
            </a:r>
            <a:endParaRPr lang="en-GB" b="1" i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33400" y="152400"/>
            <a:ext cx="74676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4829" name="Group 13"/>
          <p:cNvGrpSpPr>
            <a:grpSpLocks/>
          </p:cNvGrpSpPr>
          <p:nvPr/>
        </p:nvGrpSpPr>
        <p:grpSpPr bwMode="auto">
          <a:xfrm>
            <a:off x="990600" y="304800"/>
            <a:ext cx="7620000" cy="6172200"/>
            <a:chOff x="624" y="192"/>
            <a:chExt cx="4800" cy="3888"/>
          </a:xfrm>
        </p:grpSpPr>
        <p:pic>
          <p:nvPicPr>
            <p:cNvPr id="3482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4" y="1344"/>
              <a:ext cx="4800" cy="2736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34822" name="Text Box 6"/>
            <p:cNvSpPr txBox="1">
              <a:spLocks noChangeArrowheads="1"/>
            </p:cNvSpPr>
            <p:nvPr/>
          </p:nvSpPr>
          <p:spPr bwMode="auto">
            <a:xfrm>
              <a:off x="624" y="192"/>
              <a:ext cx="4320" cy="113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i="1">
                  <a:solidFill>
                    <a:schemeClr val="hlink"/>
                  </a:solidFill>
                </a:rPr>
                <a:t>Фактором экономического роста не будет ни накопление капитала, ни увеличение трудовых ресурсов</a:t>
              </a:r>
              <a:r>
                <a:rPr lang="ru-RU" sz="2800" b="1" i="1"/>
                <a:t> </a:t>
              </a:r>
              <a:r>
                <a:rPr lang="ru-RU" sz="2800" b="1" i="1">
                  <a:solidFill>
                    <a:schemeClr val="hlink"/>
                  </a:solidFill>
                </a:rPr>
                <a:t>(1960=100%)</a:t>
              </a:r>
              <a:endParaRPr lang="en-GB" sz="2800" b="1" i="1">
                <a:solidFill>
                  <a:schemeClr val="hlink"/>
                </a:solidFill>
              </a:endParaRPr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auto">
            <a:xfrm>
              <a:off x="1344" y="2976"/>
              <a:ext cx="3312" cy="56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28" y="48"/>
                </a:cxn>
                <a:cxn ang="0">
                  <a:pos x="960" y="48"/>
                </a:cxn>
                <a:cxn ang="0">
                  <a:pos x="1536" y="0"/>
                </a:cxn>
                <a:cxn ang="0">
                  <a:pos x="2112" y="48"/>
                </a:cxn>
                <a:cxn ang="0">
                  <a:pos x="2448" y="48"/>
                </a:cxn>
                <a:cxn ang="0">
                  <a:pos x="2784" y="48"/>
                </a:cxn>
                <a:cxn ang="0">
                  <a:pos x="3024" y="48"/>
                </a:cxn>
                <a:cxn ang="0">
                  <a:pos x="3312" y="48"/>
                </a:cxn>
              </a:cxnLst>
              <a:rect l="0" t="0" r="r" b="b"/>
              <a:pathLst>
                <a:path w="3312" h="56">
                  <a:moveTo>
                    <a:pt x="0" y="48"/>
                  </a:moveTo>
                  <a:cubicBezTo>
                    <a:pt x="184" y="48"/>
                    <a:pt x="368" y="48"/>
                    <a:pt x="528" y="48"/>
                  </a:cubicBezTo>
                  <a:cubicBezTo>
                    <a:pt x="688" y="48"/>
                    <a:pt x="792" y="56"/>
                    <a:pt x="960" y="48"/>
                  </a:cubicBezTo>
                  <a:cubicBezTo>
                    <a:pt x="1128" y="40"/>
                    <a:pt x="1344" y="0"/>
                    <a:pt x="1536" y="0"/>
                  </a:cubicBezTo>
                  <a:cubicBezTo>
                    <a:pt x="1728" y="0"/>
                    <a:pt x="1960" y="40"/>
                    <a:pt x="2112" y="48"/>
                  </a:cubicBezTo>
                  <a:cubicBezTo>
                    <a:pt x="2264" y="56"/>
                    <a:pt x="2336" y="48"/>
                    <a:pt x="2448" y="48"/>
                  </a:cubicBezTo>
                  <a:cubicBezTo>
                    <a:pt x="2560" y="48"/>
                    <a:pt x="2688" y="48"/>
                    <a:pt x="2784" y="48"/>
                  </a:cubicBezTo>
                  <a:cubicBezTo>
                    <a:pt x="2880" y="48"/>
                    <a:pt x="2936" y="48"/>
                    <a:pt x="3024" y="48"/>
                  </a:cubicBezTo>
                  <a:cubicBezTo>
                    <a:pt x="3112" y="48"/>
                    <a:pt x="3264" y="48"/>
                    <a:pt x="3312" y="48"/>
                  </a:cubicBezTo>
                </a:path>
              </a:pathLst>
            </a:custGeom>
            <a:noFill/>
            <a:ln w="38100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>
              <a:off x="3840" y="3648"/>
              <a:ext cx="24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auto">
            <a:xfrm>
              <a:off x="1536" y="2104"/>
              <a:ext cx="3168" cy="872"/>
            </a:xfrm>
            <a:custGeom>
              <a:avLst/>
              <a:gdLst/>
              <a:ahLst/>
              <a:cxnLst>
                <a:cxn ang="0">
                  <a:pos x="0" y="872"/>
                </a:cxn>
                <a:cxn ang="0">
                  <a:pos x="432" y="776"/>
                </a:cxn>
                <a:cxn ang="0">
                  <a:pos x="768" y="632"/>
                </a:cxn>
                <a:cxn ang="0">
                  <a:pos x="1200" y="392"/>
                </a:cxn>
                <a:cxn ang="0">
                  <a:pos x="1632" y="104"/>
                </a:cxn>
                <a:cxn ang="0">
                  <a:pos x="1728" y="104"/>
                </a:cxn>
                <a:cxn ang="0">
                  <a:pos x="2064" y="104"/>
                </a:cxn>
                <a:cxn ang="0">
                  <a:pos x="2256" y="56"/>
                </a:cxn>
                <a:cxn ang="0">
                  <a:pos x="2592" y="56"/>
                </a:cxn>
                <a:cxn ang="0">
                  <a:pos x="2832" y="8"/>
                </a:cxn>
                <a:cxn ang="0">
                  <a:pos x="3168" y="8"/>
                </a:cxn>
              </a:cxnLst>
              <a:rect l="0" t="0" r="r" b="b"/>
              <a:pathLst>
                <a:path w="3168" h="872">
                  <a:moveTo>
                    <a:pt x="0" y="872"/>
                  </a:moveTo>
                  <a:cubicBezTo>
                    <a:pt x="152" y="844"/>
                    <a:pt x="304" y="816"/>
                    <a:pt x="432" y="776"/>
                  </a:cubicBezTo>
                  <a:cubicBezTo>
                    <a:pt x="560" y="736"/>
                    <a:pt x="640" y="696"/>
                    <a:pt x="768" y="632"/>
                  </a:cubicBezTo>
                  <a:cubicBezTo>
                    <a:pt x="896" y="568"/>
                    <a:pt x="1056" y="480"/>
                    <a:pt x="1200" y="392"/>
                  </a:cubicBezTo>
                  <a:cubicBezTo>
                    <a:pt x="1344" y="304"/>
                    <a:pt x="1544" y="152"/>
                    <a:pt x="1632" y="104"/>
                  </a:cubicBezTo>
                  <a:cubicBezTo>
                    <a:pt x="1720" y="56"/>
                    <a:pt x="1656" y="104"/>
                    <a:pt x="1728" y="104"/>
                  </a:cubicBezTo>
                  <a:cubicBezTo>
                    <a:pt x="1800" y="104"/>
                    <a:pt x="1976" y="112"/>
                    <a:pt x="2064" y="104"/>
                  </a:cubicBezTo>
                  <a:cubicBezTo>
                    <a:pt x="2152" y="96"/>
                    <a:pt x="2168" y="64"/>
                    <a:pt x="2256" y="56"/>
                  </a:cubicBezTo>
                  <a:cubicBezTo>
                    <a:pt x="2344" y="48"/>
                    <a:pt x="2496" y="64"/>
                    <a:pt x="2592" y="56"/>
                  </a:cubicBezTo>
                  <a:cubicBezTo>
                    <a:pt x="2688" y="48"/>
                    <a:pt x="2736" y="16"/>
                    <a:pt x="2832" y="8"/>
                  </a:cubicBezTo>
                  <a:cubicBezTo>
                    <a:pt x="2928" y="0"/>
                    <a:pt x="3112" y="8"/>
                    <a:pt x="3168" y="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Line 12"/>
            <p:cNvSpPr>
              <a:spLocks noChangeShapeType="1"/>
            </p:cNvSpPr>
            <p:nvPr/>
          </p:nvSpPr>
          <p:spPr bwMode="auto">
            <a:xfrm>
              <a:off x="2016" y="3648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>Экономический рост замедляется, несмотря на повышение инвестиций в инфраструктуру…</a:t>
            </a:r>
            <a:endParaRPr lang="en-GB" sz="2800" b="1" i="1">
              <a:solidFill>
                <a:schemeClr val="hlink"/>
              </a:solidFill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752600"/>
            <a:ext cx="7848600" cy="4876800"/>
          </a:xfrm>
          <a:noFill/>
          <a:ln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1322387"/>
          </a:xfrm>
        </p:spPr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>Основным фактором роста останется производительность труда…</a:t>
            </a:r>
            <a:endParaRPr lang="en-GB" sz="2800" b="1" i="1">
              <a:solidFill>
                <a:schemeClr val="hlink"/>
              </a:solidFill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828800"/>
            <a:ext cx="7772400" cy="4800600"/>
          </a:xfrm>
          <a:noFill/>
          <a:ln/>
        </p:spPr>
      </p:pic>
      <p:grpSp>
        <p:nvGrpSpPr>
          <p:cNvPr id="36876" name="Group 12"/>
          <p:cNvGrpSpPr>
            <a:grpSpLocks/>
          </p:cNvGrpSpPr>
          <p:nvPr/>
        </p:nvGrpSpPr>
        <p:grpSpPr bwMode="auto">
          <a:xfrm>
            <a:off x="1828800" y="2743200"/>
            <a:ext cx="5791200" cy="3048000"/>
            <a:chOff x="1152" y="1728"/>
            <a:chExt cx="3648" cy="1920"/>
          </a:xfrm>
        </p:grpSpPr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3504" y="1728"/>
              <a:ext cx="912" cy="816"/>
            </a:xfrm>
            <a:custGeom>
              <a:avLst/>
              <a:gdLst/>
              <a:ahLst/>
              <a:cxnLst>
                <a:cxn ang="0">
                  <a:pos x="0" y="816"/>
                </a:cxn>
                <a:cxn ang="0">
                  <a:pos x="240" y="672"/>
                </a:cxn>
                <a:cxn ang="0">
                  <a:pos x="480" y="480"/>
                </a:cxn>
                <a:cxn ang="0">
                  <a:pos x="624" y="336"/>
                </a:cxn>
                <a:cxn ang="0">
                  <a:pos x="864" y="96"/>
                </a:cxn>
                <a:cxn ang="0">
                  <a:pos x="912" y="0"/>
                </a:cxn>
              </a:cxnLst>
              <a:rect l="0" t="0" r="r" b="b"/>
              <a:pathLst>
                <a:path w="912" h="816">
                  <a:moveTo>
                    <a:pt x="0" y="816"/>
                  </a:moveTo>
                  <a:cubicBezTo>
                    <a:pt x="80" y="772"/>
                    <a:pt x="160" y="728"/>
                    <a:pt x="240" y="672"/>
                  </a:cubicBezTo>
                  <a:cubicBezTo>
                    <a:pt x="320" y="616"/>
                    <a:pt x="416" y="536"/>
                    <a:pt x="480" y="480"/>
                  </a:cubicBezTo>
                  <a:cubicBezTo>
                    <a:pt x="544" y="424"/>
                    <a:pt x="560" y="400"/>
                    <a:pt x="624" y="336"/>
                  </a:cubicBezTo>
                  <a:cubicBezTo>
                    <a:pt x="688" y="272"/>
                    <a:pt x="816" y="152"/>
                    <a:pt x="864" y="96"/>
                  </a:cubicBezTo>
                  <a:cubicBezTo>
                    <a:pt x="912" y="40"/>
                    <a:pt x="904" y="16"/>
                    <a:pt x="912" y="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>
              <a:off x="4560" y="36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73" name="Freeform 9"/>
            <p:cNvSpPr>
              <a:spLocks/>
            </p:cNvSpPr>
            <p:nvPr/>
          </p:nvSpPr>
          <p:spPr bwMode="auto">
            <a:xfrm>
              <a:off x="3408" y="2928"/>
              <a:ext cx="1056" cy="14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432" y="96"/>
                </a:cxn>
                <a:cxn ang="0">
                  <a:pos x="672" y="48"/>
                </a:cxn>
                <a:cxn ang="0">
                  <a:pos x="1056" y="0"/>
                </a:cxn>
              </a:cxnLst>
              <a:rect l="0" t="0" r="r" b="b"/>
              <a:pathLst>
                <a:path w="1056" h="144">
                  <a:moveTo>
                    <a:pt x="0" y="144"/>
                  </a:moveTo>
                  <a:cubicBezTo>
                    <a:pt x="160" y="128"/>
                    <a:pt x="320" y="112"/>
                    <a:pt x="432" y="96"/>
                  </a:cubicBezTo>
                  <a:cubicBezTo>
                    <a:pt x="544" y="80"/>
                    <a:pt x="568" y="64"/>
                    <a:pt x="672" y="48"/>
                  </a:cubicBezTo>
                  <a:cubicBezTo>
                    <a:pt x="776" y="32"/>
                    <a:pt x="916" y="16"/>
                    <a:pt x="1056" y="0"/>
                  </a:cubicBezTo>
                </a:path>
              </a:pathLst>
            </a:custGeom>
            <a:noFill/>
            <a:ln w="38100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75" name="Line 11"/>
            <p:cNvSpPr>
              <a:spLocks noChangeShapeType="1"/>
            </p:cNvSpPr>
            <p:nvPr/>
          </p:nvSpPr>
          <p:spPr bwMode="auto">
            <a:xfrm>
              <a:off x="1152" y="3648"/>
              <a:ext cx="14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>Капиталовооруженность труда почти не меняется…</a:t>
            </a:r>
            <a:endParaRPr lang="en-GB" sz="2800" b="1" i="1">
              <a:solidFill>
                <a:schemeClr val="hlink"/>
              </a:solidFill>
            </a:endParaRPr>
          </a:p>
        </p:txBody>
      </p:sp>
      <p:pic>
        <p:nvPicPr>
          <p:cNvPr id="3789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600200"/>
            <a:ext cx="7696200" cy="4876800"/>
          </a:xfrm>
          <a:noFill/>
          <a:ln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  <a:endParaRPr lang="en-GB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chemeClr val="tx2"/>
                </a:solidFill>
              </a:rPr>
              <a:t>«Предсказать экономическое, политическое и социальное будущее России на десятилетия вперед невозможно. Однако очевидно, что развитие страны в долгосрочной перспективе будет в высшей степени нелинейно…»</a:t>
            </a:r>
          </a:p>
          <a:p>
            <a:pPr algn="r"/>
            <a:r>
              <a:rPr lang="ru-RU"/>
              <a:t>(Из аналитического доклада </a:t>
            </a:r>
          </a:p>
          <a:p>
            <a:pPr algn="r"/>
            <a:r>
              <a:rPr lang="ru-RU"/>
              <a:t>экспертов ИК «Тройка-Диалог»)</a:t>
            </a:r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10.1 Экономический рост</a:t>
            </a:r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Графическая интерпретация</a:t>
            </a:r>
            <a:endParaRPr lang="en-GB" b="1">
              <a:solidFill>
                <a:schemeClr val="hlink"/>
              </a:solidFill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334000" y="2362200"/>
            <a:ext cx="335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chemeClr val="tx2"/>
                </a:solidFill>
              </a:rPr>
              <a:t>1. </a:t>
            </a:r>
            <a:r>
              <a:rPr lang="ru-RU" sz="2000" b="1" i="1">
                <a:solidFill>
                  <a:schemeClr val="tx2"/>
                </a:solidFill>
              </a:rPr>
              <a:t>Кривая производственных возможностей</a:t>
            </a:r>
            <a:endParaRPr lang="en-GB" sz="2000" b="1" i="1">
              <a:solidFill>
                <a:schemeClr val="tx2"/>
              </a:solidFill>
            </a:endParaRPr>
          </a:p>
        </p:txBody>
      </p:sp>
      <p:grpSp>
        <p:nvGrpSpPr>
          <p:cNvPr id="17440" name="Group 32"/>
          <p:cNvGrpSpPr>
            <a:grpSpLocks/>
          </p:cNvGrpSpPr>
          <p:nvPr/>
        </p:nvGrpSpPr>
        <p:grpSpPr bwMode="auto">
          <a:xfrm>
            <a:off x="838200" y="2743200"/>
            <a:ext cx="6248400" cy="3705225"/>
            <a:chOff x="288" y="1728"/>
            <a:chExt cx="3936" cy="2334"/>
          </a:xfrm>
        </p:grpSpPr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2832" y="3696"/>
              <a:ext cx="139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/>
                <a:t>Потребительские товары</a:t>
              </a:r>
              <a:r>
                <a:rPr lang="en-US" sz="1600" b="1" i="1"/>
                <a:t> (X)</a:t>
              </a:r>
              <a:endParaRPr lang="en-GB" sz="1600" b="1" i="1"/>
            </a:p>
          </p:txBody>
        </p:sp>
        <p:grpSp>
          <p:nvGrpSpPr>
            <p:cNvPr id="17439" name="Group 31"/>
            <p:cNvGrpSpPr>
              <a:grpSpLocks/>
            </p:cNvGrpSpPr>
            <p:nvPr/>
          </p:nvGrpSpPr>
          <p:grpSpPr bwMode="auto">
            <a:xfrm>
              <a:off x="288" y="1728"/>
              <a:ext cx="2736" cy="2016"/>
              <a:chOff x="288" y="1728"/>
              <a:chExt cx="2736" cy="2016"/>
            </a:xfrm>
          </p:grpSpPr>
          <p:sp>
            <p:nvSpPr>
              <p:cNvPr id="17413" name="Line 5"/>
              <p:cNvSpPr>
                <a:spLocks noChangeShapeType="1"/>
              </p:cNvSpPr>
              <p:nvPr/>
            </p:nvSpPr>
            <p:spPr bwMode="auto">
              <a:xfrm>
                <a:off x="1104" y="2112"/>
                <a:ext cx="0" cy="15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4" name="Line 6"/>
              <p:cNvSpPr>
                <a:spLocks noChangeShapeType="1"/>
              </p:cNvSpPr>
              <p:nvPr/>
            </p:nvSpPr>
            <p:spPr bwMode="auto">
              <a:xfrm>
                <a:off x="1104" y="3648"/>
                <a:ext cx="192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5" name="Arc 7"/>
              <p:cNvSpPr>
                <a:spLocks/>
              </p:cNvSpPr>
              <p:nvPr/>
            </p:nvSpPr>
            <p:spPr bwMode="auto">
              <a:xfrm>
                <a:off x="1104" y="2640"/>
                <a:ext cx="1296" cy="100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6" name="Arc 8"/>
              <p:cNvSpPr>
                <a:spLocks/>
              </p:cNvSpPr>
              <p:nvPr/>
            </p:nvSpPr>
            <p:spPr bwMode="auto">
              <a:xfrm>
                <a:off x="1104" y="2208"/>
                <a:ext cx="1765" cy="1440"/>
              </a:xfrm>
              <a:custGeom>
                <a:avLst/>
                <a:gdLst>
                  <a:gd name="G0" fmla="+- 461 0 0"/>
                  <a:gd name="G1" fmla="+- 21600 0 0"/>
                  <a:gd name="G2" fmla="+- 21600 0 0"/>
                  <a:gd name="T0" fmla="*/ 0 w 22061"/>
                  <a:gd name="T1" fmla="*/ 5 h 21600"/>
                  <a:gd name="T2" fmla="*/ 22061 w 22061"/>
                  <a:gd name="T3" fmla="*/ 21600 h 21600"/>
                  <a:gd name="T4" fmla="*/ 461 w 2206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061" h="21600" fill="none" extrusionOk="0">
                    <a:moveTo>
                      <a:pt x="-1" y="4"/>
                    </a:moveTo>
                    <a:cubicBezTo>
                      <a:pt x="153" y="1"/>
                      <a:pt x="307" y="-1"/>
                      <a:pt x="461" y="0"/>
                    </a:cubicBezTo>
                    <a:cubicBezTo>
                      <a:pt x="12390" y="0"/>
                      <a:pt x="22061" y="9670"/>
                      <a:pt x="22061" y="21600"/>
                    </a:cubicBezTo>
                  </a:path>
                  <a:path w="22061" h="21600" stroke="0" extrusionOk="0">
                    <a:moveTo>
                      <a:pt x="-1" y="4"/>
                    </a:moveTo>
                    <a:cubicBezTo>
                      <a:pt x="153" y="1"/>
                      <a:pt x="307" y="-1"/>
                      <a:pt x="461" y="0"/>
                    </a:cubicBezTo>
                    <a:cubicBezTo>
                      <a:pt x="12390" y="0"/>
                      <a:pt x="22061" y="9670"/>
                      <a:pt x="22061" y="21600"/>
                    </a:cubicBezTo>
                    <a:lnTo>
                      <a:pt x="461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8" name="Line 10"/>
              <p:cNvSpPr>
                <a:spLocks noChangeShapeType="1"/>
              </p:cNvSpPr>
              <p:nvPr/>
            </p:nvSpPr>
            <p:spPr bwMode="auto">
              <a:xfrm flipV="1">
                <a:off x="1920" y="2544"/>
                <a:ext cx="336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0" name="Text Box 12"/>
              <p:cNvSpPr txBox="1">
                <a:spLocks noChangeArrowheads="1"/>
              </p:cNvSpPr>
              <p:nvPr/>
            </p:nvSpPr>
            <p:spPr bwMode="auto">
              <a:xfrm>
                <a:off x="1680" y="2832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 i="1">
                    <a:solidFill>
                      <a:schemeClr val="hlink"/>
                    </a:solidFill>
                  </a:rPr>
                  <a:t>А</a:t>
                </a:r>
                <a:endParaRPr lang="en-GB" b="1" i="1">
                  <a:solidFill>
                    <a:schemeClr val="hlink"/>
                  </a:solidFill>
                </a:endParaRPr>
              </a:p>
            </p:txBody>
          </p:sp>
          <p:sp>
            <p:nvSpPr>
              <p:cNvPr id="17421" name="Text Box 13"/>
              <p:cNvSpPr txBox="1">
                <a:spLocks noChangeArrowheads="1"/>
              </p:cNvSpPr>
              <p:nvPr/>
            </p:nvSpPr>
            <p:spPr bwMode="auto">
              <a:xfrm>
                <a:off x="2064" y="2208"/>
                <a:ext cx="28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i="1">
                    <a:solidFill>
                      <a:schemeClr val="hlink"/>
                    </a:solidFill>
                  </a:rPr>
                  <a:t>F</a:t>
                </a:r>
                <a:endParaRPr lang="en-GB" b="1" i="1">
                  <a:solidFill>
                    <a:schemeClr val="hlink"/>
                  </a:solidFill>
                </a:endParaRPr>
              </a:p>
            </p:txBody>
          </p:sp>
          <p:sp>
            <p:nvSpPr>
              <p:cNvPr id="17422" name="Text Box 14"/>
              <p:cNvSpPr txBox="1">
                <a:spLocks noChangeArrowheads="1"/>
              </p:cNvSpPr>
              <p:nvPr/>
            </p:nvSpPr>
            <p:spPr bwMode="auto">
              <a:xfrm>
                <a:off x="288" y="1728"/>
                <a:ext cx="1296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600" b="1"/>
                  <a:t>Инвестиционные товары</a:t>
                </a:r>
                <a:r>
                  <a:rPr lang="en-US" sz="1600" b="1"/>
                  <a:t> (Y)</a:t>
                </a:r>
                <a:endParaRPr lang="en-GB" sz="1600" b="1"/>
              </a:p>
            </p:txBody>
          </p:sp>
          <p:sp>
            <p:nvSpPr>
              <p:cNvPr id="17427" name="Line 19"/>
              <p:cNvSpPr>
                <a:spLocks noChangeShapeType="1"/>
              </p:cNvSpPr>
              <p:nvPr/>
            </p:nvSpPr>
            <p:spPr bwMode="auto">
              <a:xfrm>
                <a:off x="1104" y="2880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8" name="Line 20"/>
              <p:cNvSpPr>
                <a:spLocks noChangeShapeType="1"/>
              </p:cNvSpPr>
              <p:nvPr/>
            </p:nvSpPr>
            <p:spPr bwMode="auto">
              <a:xfrm>
                <a:off x="1104" y="2976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0" name="Line 22"/>
              <p:cNvSpPr>
                <a:spLocks noChangeShapeType="1"/>
              </p:cNvSpPr>
              <p:nvPr/>
            </p:nvSpPr>
            <p:spPr bwMode="auto">
              <a:xfrm>
                <a:off x="1920" y="283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1" name="Line 23"/>
              <p:cNvSpPr>
                <a:spLocks noChangeShapeType="1"/>
              </p:cNvSpPr>
              <p:nvPr/>
            </p:nvSpPr>
            <p:spPr bwMode="auto">
              <a:xfrm>
                <a:off x="2064" y="2976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2" name="Text Box 24"/>
              <p:cNvSpPr txBox="1">
                <a:spLocks noChangeArrowheads="1"/>
              </p:cNvSpPr>
              <p:nvPr/>
            </p:nvSpPr>
            <p:spPr bwMode="auto">
              <a:xfrm>
                <a:off x="1872" y="2976"/>
                <a:ext cx="19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 i="1">
                    <a:solidFill>
                      <a:schemeClr val="hlink"/>
                    </a:solidFill>
                  </a:rPr>
                  <a:t>В</a:t>
                </a:r>
                <a:endParaRPr lang="en-GB" b="1" i="1">
                  <a:solidFill>
                    <a:schemeClr val="hlink"/>
                  </a:solidFill>
                </a:endParaRPr>
              </a:p>
            </p:txBody>
          </p:sp>
          <p:sp>
            <p:nvSpPr>
              <p:cNvPr id="17433" name="Line 25"/>
              <p:cNvSpPr>
                <a:spLocks noChangeShapeType="1"/>
              </p:cNvSpPr>
              <p:nvPr/>
            </p:nvSpPr>
            <p:spPr bwMode="auto">
              <a:xfrm>
                <a:off x="1104" y="2544"/>
                <a:ext cx="11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4" name="Line 26"/>
              <p:cNvSpPr>
                <a:spLocks noChangeShapeType="1"/>
              </p:cNvSpPr>
              <p:nvPr/>
            </p:nvSpPr>
            <p:spPr bwMode="auto">
              <a:xfrm>
                <a:off x="2256" y="2544"/>
                <a:ext cx="0" cy="1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5" name="Line 27"/>
              <p:cNvSpPr>
                <a:spLocks noChangeShapeType="1"/>
              </p:cNvSpPr>
              <p:nvPr/>
            </p:nvSpPr>
            <p:spPr bwMode="auto">
              <a:xfrm flipV="1">
                <a:off x="1104" y="2544"/>
                <a:ext cx="0" cy="336"/>
              </a:xfrm>
              <a:prstGeom prst="line">
                <a:avLst/>
              </a:prstGeom>
              <a:noFill/>
              <a:ln w="571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6" name="Line 28"/>
              <p:cNvSpPr>
                <a:spLocks noChangeShapeType="1"/>
              </p:cNvSpPr>
              <p:nvPr/>
            </p:nvSpPr>
            <p:spPr bwMode="auto">
              <a:xfrm>
                <a:off x="1920" y="3648"/>
                <a:ext cx="336" cy="0"/>
              </a:xfrm>
              <a:prstGeom prst="line">
                <a:avLst/>
              </a:prstGeom>
              <a:noFill/>
              <a:ln w="571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7" name="Line 29"/>
              <p:cNvSpPr>
                <a:spLocks noChangeShapeType="1"/>
              </p:cNvSpPr>
              <p:nvPr/>
            </p:nvSpPr>
            <p:spPr bwMode="auto">
              <a:xfrm>
                <a:off x="1008" y="2880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8" name="Line 30"/>
              <p:cNvSpPr>
                <a:spLocks noChangeShapeType="1"/>
              </p:cNvSpPr>
              <p:nvPr/>
            </p:nvSpPr>
            <p:spPr bwMode="auto">
              <a:xfrm>
                <a:off x="1920" y="3744"/>
                <a:ext cx="1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10.1 Экономический рост</a:t>
            </a:r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Графическая интерпретация</a:t>
            </a:r>
            <a:endParaRPr lang="en-GB" b="1">
              <a:solidFill>
                <a:schemeClr val="hlink"/>
              </a:solidFill>
            </a:endParaRPr>
          </a:p>
        </p:txBody>
      </p:sp>
      <p:grpSp>
        <p:nvGrpSpPr>
          <p:cNvPr id="20519" name="Group 39"/>
          <p:cNvGrpSpPr>
            <a:grpSpLocks/>
          </p:cNvGrpSpPr>
          <p:nvPr/>
        </p:nvGrpSpPr>
        <p:grpSpPr bwMode="auto">
          <a:xfrm>
            <a:off x="838200" y="2362200"/>
            <a:ext cx="7848600" cy="4024313"/>
            <a:chOff x="528" y="1488"/>
            <a:chExt cx="4944" cy="2535"/>
          </a:xfrm>
        </p:grpSpPr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3360" y="1488"/>
              <a:ext cx="2112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 i="1">
                  <a:solidFill>
                    <a:schemeClr val="tx2"/>
                  </a:solidFill>
                </a:rPr>
                <a:t>2. </a:t>
              </a:r>
              <a:r>
                <a:rPr lang="ru-RU" sz="2000" b="1" i="1">
                  <a:solidFill>
                    <a:schemeClr val="tx2"/>
                  </a:solidFill>
                </a:rPr>
                <a:t>Модель совокупного спроса и совокупного предложения</a:t>
              </a:r>
              <a:endParaRPr lang="en-GB" sz="2000" b="1" i="1">
                <a:solidFill>
                  <a:schemeClr val="tx2"/>
                </a:solidFill>
              </a:endParaRPr>
            </a:p>
          </p:txBody>
        </p:sp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3072" y="3696"/>
              <a:ext cx="139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 i="1"/>
                <a:t>ВВП</a:t>
              </a:r>
              <a:r>
                <a:rPr lang="en-US" sz="1600" b="1" i="1"/>
                <a:t> (Y)</a:t>
              </a:r>
              <a:endParaRPr lang="en-GB" sz="1600" b="1" i="1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>
              <a:off x="1344" y="2112"/>
              <a:ext cx="0" cy="15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1344" y="3648"/>
              <a:ext cx="19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Text Box 15"/>
            <p:cNvSpPr txBox="1">
              <a:spLocks noChangeArrowheads="1"/>
            </p:cNvSpPr>
            <p:nvPr/>
          </p:nvSpPr>
          <p:spPr bwMode="auto">
            <a:xfrm>
              <a:off x="528" y="1728"/>
              <a:ext cx="12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b="1"/>
                <a:t>Общий уровень цен (Р)</a:t>
              </a:r>
              <a:endParaRPr lang="en-GB" sz="1600" b="1"/>
            </a:p>
          </p:txBody>
        </p:sp>
        <p:sp>
          <p:nvSpPr>
            <p:cNvPr id="20496" name="Line 16"/>
            <p:cNvSpPr>
              <a:spLocks noChangeShapeType="1"/>
            </p:cNvSpPr>
            <p:nvPr/>
          </p:nvSpPr>
          <p:spPr bwMode="auto">
            <a:xfrm>
              <a:off x="1344" y="307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2064" y="2304"/>
              <a:ext cx="0" cy="13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02" name="Line 22"/>
            <p:cNvSpPr>
              <a:spLocks noChangeShapeType="1"/>
            </p:cNvSpPr>
            <p:nvPr/>
          </p:nvSpPr>
          <p:spPr bwMode="auto">
            <a:xfrm>
              <a:off x="2448" y="2304"/>
              <a:ext cx="0" cy="13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07" name="Arc 27"/>
            <p:cNvSpPr>
              <a:spLocks/>
            </p:cNvSpPr>
            <p:nvPr/>
          </p:nvSpPr>
          <p:spPr bwMode="auto">
            <a:xfrm rot="10610800">
              <a:off x="1631" y="2256"/>
              <a:ext cx="1488" cy="1168"/>
            </a:xfrm>
            <a:custGeom>
              <a:avLst/>
              <a:gdLst>
                <a:gd name="G0" fmla="+- 0 0 0"/>
                <a:gd name="G1" fmla="+- 21018 0 0"/>
                <a:gd name="G2" fmla="+- 21600 0 0"/>
                <a:gd name="T0" fmla="*/ 4979 w 21600"/>
                <a:gd name="T1" fmla="*/ 0 h 21018"/>
                <a:gd name="T2" fmla="*/ 21600 w 21600"/>
                <a:gd name="T3" fmla="*/ 21018 h 21018"/>
                <a:gd name="T4" fmla="*/ 0 w 21600"/>
                <a:gd name="T5" fmla="*/ 21018 h 2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18" fill="none" extrusionOk="0">
                  <a:moveTo>
                    <a:pt x="4979" y="-1"/>
                  </a:moveTo>
                  <a:cubicBezTo>
                    <a:pt x="14720" y="2307"/>
                    <a:pt x="21600" y="11006"/>
                    <a:pt x="21600" y="21018"/>
                  </a:cubicBezTo>
                </a:path>
                <a:path w="21600" h="21018" stroke="0" extrusionOk="0">
                  <a:moveTo>
                    <a:pt x="4979" y="-1"/>
                  </a:moveTo>
                  <a:cubicBezTo>
                    <a:pt x="14720" y="2307"/>
                    <a:pt x="21600" y="11006"/>
                    <a:pt x="21600" y="21018"/>
                  </a:cubicBezTo>
                  <a:lnTo>
                    <a:pt x="0" y="21018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08" name="Line 28"/>
            <p:cNvSpPr>
              <a:spLocks noChangeShapeType="1"/>
            </p:cNvSpPr>
            <p:nvPr/>
          </p:nvSpPr>
          <p:spPr bwMode="auto">
            <a:xfrm>
              <a:off x="1344" y="3312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09" name="Text Box 29"/>
            <p:cNvSpPr txBox="1">
              <a:spLocks noChangeArrowheads="1"/>
            </p:cNvSpPr>
            <p:nvPr/>
          </p:nvSpPr>
          <p:spPr bwMode="auto">
            <a:xfrm>
              <a:off x="1920" y="2064"/>
              <a:ext cx="4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AS</a:t>
              </a:r>
              <a:r>
                <a:rPr lang="en-US" b="1" i="1" baseline="-25000">
                  <a:solidFill>
                    <a:schemeClr val="hlink"/>
                  </a:solidFill>
                </a:rPr>
                <a:t>1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  <p:sp>
          <p:nvSpPr>
            <p:cNvPr id="20511" name="Rectangle 31"/>
            <p:cNvSpPr>
              <a:spLocks noChangeArrowheads="1"/>
            </p:cNvSpPr>
            <p:nvPr/>
          </p:nvSpPr>
          <p:spPr bwMode="auto">
            <a:xfrm>
              <a:off x="2352" y="2064"/>
              <a:ext cx="36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i="1">
                  <a:solidFill>
                    <a:schemeClr val="hlink"/>
                  </a:solidFill>
                </a:rPr>
                <a:t>AS</a:t>
              </a:r>
              <a:r>
                <a:rPr lang="en-US" b="1" i="1" baseline="-25000">
                  <a:solidFill>
                    <a:schemeClr val="hlink"/>
                  </a:solidFill>
                </a:rPr>
                <a:t>2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  <p:sp>
          <p:nvSpPr>
            <p:cNvPr id="20512" name="Text Box 32"/>
            <p:cNvSpPr txBox="1">
              <a:spLocks noChangeArrowheads="1"/>
            </p:cNvSpPr>
            <p:nvPr/>
          </p:nvSpPr>
          <p:spPr bwMode="auto">
            <a:xfrm>
              <a:off x="960" y="2928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P</a:t>
              </a:r>
              <a:r>
                <a:rPr lang="en-US" b="1" i="1" baseline="-25000">
                  <a:solidFill>
                    <a:schemeClr val="hlink"/>
                  </a:solidFill>
                </a:rPr>
                <a:t>1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  <p:sp>
          <p:nvSpPr>
            <p:cNvPr id="20513" name="Rectangle 33"/>
            <p:cNvSpPr>
              <a:spLocks noChangeArrowheads="1"/>
            </p:cNvSpPr>
            <p:nvPr/>
          </p:nvSpPr>
          <p:spPr bwMode="auto">
            <a:xfrm>
              <a:off x="960" y="3216"/>
              <a:ext cx="2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P</a:t>
              </a:r>
              <a:r>
                <a:rPr lang="en-US" b="1" i="1" baseline="-25000">
                  <a:solidFill>
                    <a:schemeClr val="hlink"/>
                  </a:solidFill>
                </a:rPr>
                <a:t>2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  <p:sp>
          <p:nvSpPr>
            <p:cNvPr id="20514" name="Line 34"/>
            <p:cNvSpPr>
              <a:spLocks noChangeShapeType="1"/>
            </p:cNvSpPr>
            <p:nvPr/>
          </p:nvSpPr>
          <p:spPr bwMode="auto">
            <a:xfrm>
              <a:off x="1344" y="3072"/>
              <a:ext cx="0" cy="24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15" name="Line 35"/>
            <p:cNvSpPr>
              <a:spLocks noChangeShapeType="1"/>
            </p:cNvSpPr>
            <p:nvPr/>
          </p:nvSpPr>
          <p:spPr bwMode="auto">
            <a:xfrm>
              <a:off x="2064" y="3648"/>
              <a:ext cx="38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16" name="Text Box 36"/>
            <p:cNvSpPr txBox="1">
              <a:spLocks noChangeArrowheads="1"/>
            </p:cNvSpPr>
            <p:nvPr/>
          </p:nvSpPr>
          <p:spPr bwMode="auto">
            <a:xfrm>
              <a:off x="1872" y="3792"/>
              <a:ext cx="3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Y*</a:t>
              </a:r>
              <a:r>
                <a:rPr lang="en-US" b="1" i="1" baseline="-25000">
                  <a:solidFill>
                    <a:schemeClr val="hlink"/>
                  </a:solidFill>
                </a:rPr>
                <a:t>1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  <p:sp>
          <p:nvSpPr>
            <p:cNvPr id="20517" name="Rectangle 37"/>
            <p:cNvSpPr>
              <a:spLocks noChangeArrowheads="1"/>
            </p:cNvSpPr>
            <p:nvPr/>
          </p:nvSpPr>
          <p:spPr bwMode="auto">
            <a:xfrm>
              <a:off x="2304" y="3792"/>
              <a:ext cx="32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solidFill>
                    <a:schemeClr val="hlink"/>
                  </a:solidFill>
                </a:rPr>
                <a:t>Y*</a:t>
              </a:r>
              <a:r>
                <a:rPr lang="en-US" b="1" i="1" baseline="-25000">
                  <a:solidFill>
                    <a:schemeClr val="hlink"/>
                  </a:solidFill>
                </a:rPr>
                <a:t>2</a:t>
              </a:r>
              <a:endParaRPr lang="en-GB" b="1" i="1" baseline="-25000">
                <a:solidFill>
                  <a:schemeClr val="hlink"/>
                </a:solidFill>
              </a:endParaRPr>
            </a:p>
          </p:txBody>
        </p:sp>
      </p:grp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5867400" y="3810000"/>
            <a:ext cx="29718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hlink"/>
                </a:solidFill>
              </a:rPr>
              <a:t>Y* - </a:t>
            </a:r>
            <a:r>
              <a:rPr lang="ru-RU" b="1" i="1">
                <a:solidFill>
                  <a:schemeClr val="hlink"/>
                </a:solidFill>
              </a:rPr>
              <a:t>потенциальный ВВП</a:t>
            </a:r>
            <a:endParaRPr lang="en-GB" b="1" i="1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10.1 Показатели экономического роста</a:t>
            </a:r>
            <a:endParaRPr lang="en-GB" sz="380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1">
                <a:solidFill>
                  <a:schemeClr val="hlink"/>
                </a:solidFill>
              </a:rPr>
              <a:t>Абсолютный прирост</a:t>
            </a:r>
            <a:r>
              <a:rPr lang="ru-RU" sz="2400" b="1" i="1"/>
              <a:t> = </a:t>
            </a:r>
            <a:r>
              <a:rPr lang="en-US" sz="2400" b="1" i="1"/>
              <a:t>Y</a:t>
            </a:r>
            <a:r>
              <a:rPr lang="ru-RU" sz="2400" b="1" i="1" baseline="-25000"/>
              <a:t>1</a:t>
            </a:r>
            <a:r>
              <a:rPr lang="ru-RU" sz="2400" b="1" i="1"/>
              <a:t> – </a:t>
            </a:r>
            <a:r>
              <a:rPr lang="en-US" sz="2400" b="1" i="1"/>
              <a:t>Y</a:t>
            </a:r>
            <a:r>
              <a:rPr lang="ru-RU" sz="2400" b="1" i="1" baseline="-25000"/>
              <a:t>0</a:t>
            </a:r>
          </a:p>
          <a:p>
            <a:r>
              <a:rPr lang="ru-RU" sz="2400" b="1" i="1">
                <a:solidFill>
                  <a:schemeClr val="hlink"/>
                </a:solidFill>
              </a:rPr>
              <a:t>Темпы экономического роста</a:t>
            </a:r>
            <a:r>
              <a:rPr lang="ru-RU" sz="2400" b="1" i="1"/>
              <a:t> (в %) = </a:t>
            </a:r>
            <a:r>
              <a:rPr lang="en-US" sz="2400" b="1" i="1"/>
              <a:t>Y</a:t>
            </a:r>
            <a:r>
              <a:rPr lang="ru-RU" sz="2400" b="1" i="1" baseline="-25000"/>
              <a:t>1</a:t>
            </a:r>
            <a:r>
              <a:rPr lang="ru-RU" sz="2400" b="1" i="1"/>
              <a:t>/</a:t>
            </a:r>
            <a:r>
              <a:rPr lang="en-US" sz="2400" b="1" i="1"/>
              <a:t>Y</a:t>
            </a:r>
            <a:r>
              <a:rPr lang="ru-RU" sz="2400" b="1" i="1" baseline="-25000"/>
              <a:t>0</a:t>
            </a:r>
            <a:r>
              <a:rPr lang="ru-RU" sz="2400" b="1" i="1"/>
              <a:t>  </a:t>
            </a:r>
          </a:p>
          <a:p>
            <a:r>
              <a:rPr lang="ru-RU" sz="2400" b="1" i="1">
                <a:solidFill>
                  <a:schemeClr val="hlink"/>
                </a:solidFill>
              </a:rPr>
              <a:t>Темпы экономического прироста</a:t>
            </a:r>
            <a:r>
              <a:rPr lang="ru-RU" sz="2400" b="1" i="1"/>
              <a:t> (в %)</a:t>
            </a:r>
          </a:p>
          <a:p>
            <a:r>
              <a:rPr lang="ru-RU" sz="2400" b="1" i="1"/>
              <a:t> = (</a:t>
            </a:r>
            <a:r>
              <a:rPr lang="en-US" sz="2400" b="1" i="1"/>
              <a:t>Y</a:t>
            </a:r>
            <a:r>
              <a:rPr lang="ru-RU" sz="2400" b="1" i="1" baseline="-25000"/>
              <a:t>1</a:t>
            </a:r>
            <a:r>
              <a:rPr lang="ru-RU" sz="2400" b="1" i="1"/>
              <a:t>-</a:t>
            </a:r>
            <a:r>
              <a:rPr lang="en-US" sz="2400" b="1" i="1"/>
              <a:t>Y</a:t>
            </a:r>
            <a:r>
              <a:rPr lang="ru-RU" sz="2400" b="1" i="1" baseline="-25000"/>
              <a:t>0</a:t>
            </a:r>
            <a:r>
              <a:rPr lang="ru-RU" sz="2400" b="1" i="1"/>
              <a:t>)/</a:t>
            </a:r>
            <a:r>
              <a:rPr lang="en-US" sz="2400" b="1" i="1"/>
              <a:t>Y</a:t>
            </a:r>
            <a:r>
              <a:rPr lang="ru-RU" sz="2400" b="1" i="1" baseline="-25000"/>
              <a:t>0</a:t>
            </a:r>
            <a:r>
              <a:rPr lang="ru-RU" sz="2400" b="1" i="1"/>
              <a:t> </a:t>
            </a:r>
          </a:p>
          <a:p>
            <a:r>
              <a:rPr lang="ru-RU" sz="2400" b="1" i="1">
                <a:solidFill>
                  <a:schemeClr val="hlink"/>
                </a:solidFill>
              </a:rPr>
              <a:t>Уровень экономического развития</a:t>
            </a:r>
            <a:r>
              <a:rPr lang="ru-RU" sz="2400" b="1" i="1"/>
              <a:t> = </a:t>
            </a:r>
            <a:r>
              <a:rPr lang="en-US" sz="2400" b="1" i="1"/>
              <a:t>Y</a:t>
            </a:r>
            <a:r>
              <a:rPr lang="ru-RU" sz="2400" b="1" i="1" baseline="-25000"/>
              <a:t>1</a:t>
            </a:r>
            <a:r>
              <a:rPr lang="ru-RU" sz="2400" b="1" i="1"/>
              <a:t>/</a:t>
            </a:r>
            <a:r>
              <a:rPr lang="en-US" sz="2400" b="1" i="1"/>
              <a:t>N</a:t>
            </a:r>
            <a:r>
              <a:rPr lang="ru-RU" sz="2400" b="1" i="1"/>
              <a:t>,</a:t>
            </a:r>
          </a:p>
          <a:p>
            <a:pPr lvl="1"/>
            <a:r>
              <a:rPr lang="ru-RU" sz="2200" b="1" i="1"/>
              <a:t>Где  </a:t>
            </a:r>
            <a:r>
              <a:rPr lang="en-US" sz="2200" b="1" i="1"/>
              <a:t>Y</a:t>
            </a:r>
            <a:r>
              <a:rPr lang="ru-RU" sz="2200" b="1" i="1" baseline="-25000"/>
              <a:t>0</a:t>
            </a:r>
            <a:r>
              <a:rPr lang="ru-RU" sz="2200" b="1" i="1"/>
              <a:t> – объем реального ВВП в базовом периоде,</a:t>
            </a:r>
            <a:endParaRPr lang="en-US" sz="2200" b="1" i="1"/>
          </a:p>
          <a:p>
            <a:pPr lvl="1"/>
            <a:r>
              <a:rPr lang="en-US" sz="2200" b="1" i="1"/>
              <a:t>Y</a:t>
            </a:r>
            <a:r>
              <a:rPr lang="ru-RU" sz="2200" b="1" i="1" baseline="-25000"/>
              <a:t>1</a:t>
            </a:r>
            <a:r>
              <a:rPr lang="ru-RU" sz="2200" b="1" i="1"/>
              <a:t> - объем реального ВВП в текущем периоде,</a:t>
            </a:r>
            <a:endParaRPr lang="en-US" sz="2200" b="1" i="1"/>
          </a:p>
          <a:p>
            <a:pPr lvl="1"/>
            <a:r>
              <a:rPr lang="en-US" sz="2200" b="1" i="1"/>
              <a:t>N</a:t>
            </a:r>
            <a:r>
              <a:rPr lang="ru-RU" sz="2200" b="1" i="1"/>
              <a:t> – численность населения</a:t>
            </a:r>
            <a:endParaRPr lang="en-GB" sz="2200" b="1" i="1"/>
          </a:p>
        </p:txBody>
      </p:sp>
      <p:pic>
        <p:nvPicPr>
          <p:cNvPr id="10244" name="Picture 4" descr="MCj040427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4876800"/>
            <a:ext cx="1771650" cy="184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399" name="Object 223"/>
          <p:cNvGraphicFramePr>
            <a:graphicFrameLocks noChangeAspect="1"/>
          </p:cNvGraphicFramePr>
          <p:nvPr>
            <p:ph sz="half" idx="2"/>
          </p:nvPr>
        </p:nvGraphicFramePr>
        <p:xfrm>
          <a:off x="609600" y="1512888"/>
          <a:ext cx="8229600" cy="5345112"/>
        </p:xfrm>
        <a:graphic>
          <a:graphicData uri="http://schemas.openxmlformats.org/presentationml/2006/ole">
            <p:oleObj spid="_x0000_s50399" name="Chart" r:id="rId4" imgW="5896051" imgH="3829101" progId="Excel.Chart.8">
              <p:embed/>
            </p:oleObj>
          </a:graphicData>
        </a:graphic>
      </p:graphicFrame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 i="1">
                <a:solidFill>
                  <a:schemeClr val="hlink"/>
                </a:solidFill>
              </a:rPr>
              <a:t>Динамика номинального ВВП России (1994-2007, </a:t>
            </a:r>
            <a:r>
              <a:rPr lang="en-US" sz="3800" b="1" i="1">
                <a:solidFill>
                  <a:schemeClr val="hlink"/>
                </a:solidFill>
              </a:rPr>
              <a:t>$ </a:t>
            </a:r>
            <a:r>
              <a:rPr lang="ru-RU" sz="3800" b="1" i="1">
                <a:solidFill>
                  <a:schemeClr val="hlink"/>
                </a:solidFill>
              </a:rPr>
              <a:t>млрд)</a:t>
            </a:r>
            <a:endParaRPr lang="en-GB" sz="3800" b="1" i="1">
              <a:solidFill>
                <a:schemeClr val="hlink"/>
              </a:solidFill>
            </a:endParaRPr>
          </a:p>
        </p:txBody>
      </p:sp>
      <p:sp>
        <p:nvSpPr>
          <p:cNvPr id="50406" name="Text Box 230"/>
          <p:cNvSpPr txBox="1">
            <a:spLocks noChangeArrowheads="1"/>
          </p:cNvSpPr>
          <p:nvPr/>
        </p:nvSpPr>
        <p:spPr bwMode="auto">
          <a:xfrm>
            <a:off x="3124200" y="44196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1997</a:t>
            </a:r>
            <a:endParaRPr lang="en-GB" b="1">
              <a:solidFill>
                <a:schemeClr val="accent2"/>
              </a:solidFill>
            </a:endParaRPr>
          </a:p>
        </p:txBody>
      </p:sp>
      <p:sp>
        <p:nvSpPr>
          <p:cNvPr id="50407" name="Text Box 231"/>
          <p:cNvSpPr txBox="1">
            <a:spLocks noChangeArrowheads="1"/>
          </p:cNvSpPr>
          <p:nvPr/>
        </p:nvSpPr>
        <p:spPr bwMode="auto">
          <a:xfrm>
            <a:off x="4038600" y="55626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1999</a:t>
            </a:r>
            <a:endParaRPr lang="en-GB" b="1"/>
          </a:p>
        </p:txBody>
      </p:sp>
      <p:sp>
        <p:nvSpPr>
          <p:cNvPr id="50408" name="Text Box 232"/>
          <p:cNvSpPr txBox="1">
            <a:spLocks noChangeArrowheads="1"/>
          </p:cNvSpPr>
          <p:nvPr/>
        </p:nvSpPr>
        <p:spPr bwMode="auto">
          <a:xfrm>
            <a:off x="5791200" y="5029200"/>
            <a:ext cx="152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accent2"/>
                </a:solidFill>
              </a:rPr>
              <a:t>2003-2004</a:t>
            </a:r>
            <a:endParaRPr lang="en-GB" b="1">
              <a:solidFill>
                <a:schemeClr val="accent2"/>
              </a:solidFill>
            </a:endParaRPr>
          </a:p>
        </p:txBody>
      </p:sp>
      <p:sp>
        <p:nvSpPr>
          <p:cNvPr id="50409" name="Text Box 233"/>
          <p:cNvSpPr txBox="1">
            <a:spLocks noChangeArrowheads="1"/>
          </p:cNvSpPr>
          <p:nvPr/>
        </p:nvSpPr>
        <p:spPr bwMode="auto">
          <a:xfrm>
            <a:off x="6172200" y="4419600"/>
            <a:ext cx="15240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2004-2005</a:t>
            </a:r>
          </a:p>
          <a:p>
            <a:pPr>
              <a:spcBef>
                <a:spcPct val="50000"/>
              </a:spcBef>
            </a:pPr>
            <a:endParaRPr lang="en-GB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b="1"/>
              <a:t>Рейтинг стран по ВВП на душу населения, </a:t>
            </a:r>
            <a:r>
              <a:rPr lang="en-US" sz="3800" b="1"/>
              <a:t>$</a:t>
            </a:r>
            <a:r>
              <a:rPr lang="ru-RU" sz="3800" b="1"/>
              <a:t>, 2004г.</a:t>
            </a:r>
            <a:r>
              <a:rPr lang="en-US" sz="3800" b="1"/>
              <a:t>*</a:t>
            </a:r>
            <a:r>
              <a:rPr lang="ru-RU" sz="3800"/>
              <a:t> </a:t>
            </a:r>
            <a:endParaRPr lang="en-GB" sz="380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hlink"/>
                </a:solidFill>
              </a:rPr>
              <a:t>1 место Люксембург…....58 900</a:t>
            </a:r>
            <a:r>
              <a:rPr lang="ru-RU" sz="1800"/>
              <a:t> </a:t>
            </a:r>
          </a:p>
          <a:p>
            <a:pPr>
              <a:lnSpc>
                <a:spcPct val="80000"/>
              </a:lnSpc>
            </a:pPr>
            <a:r>
              <a:rPr lang="ru-RU" sz="1800" b="1">
                <a:solidFill>
                  <a:schemeClr val="tx2"/>
                </a:solidFill>
              </a:rPr>
              <a:t>2 место США ……………...40 100</a:t>
            </a:r>
          </a:p>
          <a:p>
            <a:pPr>
              <a:lnSpc>
                <a:spcPct val="80000"/>
              </a:lnSpc>
            </a:pPr>
            <a:r>
              <a:rPr lang="ru-RU" sz="1800"/>
              <a:t>3 место  Гернси, остров…..40 000</a:t>
            </a:r>
          </a:p>
          <a:p>
            <a:pPr>
              <a:lnSpc>
                <a:spcPct val="80000"/>
              </a:lnSpc>
            </a:pPr>
            <a:r>
              <a:rPr lang="ru-RU" sz="1800" b="1"/>
              <a:t>4 место  Норвегия …………40 000</a:t>
            </a:r>
          </a:p>
          <a:p>
            <a:pPr>
              <a:lnSpc>
                <a:spcPct val="80000"/>
              </a:lnSpc>
            </a:pPr>
            <a:r>
              <a:rPr lang="ru-RU" sz="1800"/>
              <a:t>5 место  Джерси, остров…..40 000</a:t>
            </a:r>
          </a:p>
          <a:p>
            <a:pPr>
              <a:lnSpc>
                <a:spcPct val="80000"/>
              </a:lnSpc>
            </a:pPr>
            <a:r>
              <a:rPr lang="ru-RU" sz="1800"/>
              <a:t>6 место  Британские Виргинские острова…38 500</a:t>
            </a:r>
          </a:p>
          <a:p>
            <a:pPr>
              <a:lnSpc>
                <a:spcPct val="80000"/>
              </a:lnSpc>
            </a:pPr>
            <a:r>
              <a:rPr lang="ru-RU" sz="1800"/>
              <a:t>7 место  Бермуды…………..36 000</a:t>
            </a:r>
          </a:p>
          <a:p>
            <a:pPr>
              <a:lnSpc>
                <a:spcPct val="80000"/>
              </a:lnSpc>
            </a:pPr>
            <a:r>
              <a:rPr lang="ru-RU" sz="1800" b="1"/>
              <a:t>8 место  Сан Марино……….34 600</a:t>
            </a:r>
          </a:p>
          <a:p>
            <a:pPr>
              <a:lnSpc>
                <a:spcPct val="80000"/>
              </a:lnSpc>
            </a:pPr>
            <a:r>
              <a:rPr lang="ru-RU" sz="1800" b="1"/>
              <a:t>9 место  Гонгконг…………..34 200</a:t>
            </a:r>
          </a:p>
          <a:p>
            <a:pPr>
              <a:lnSpc>
                <a:spcPct val="80000"/>
              </a:lnSpc>
            </a:pPr>
            <a:r>
              <a:rPr lang="ru-RU" sz="1800" b="1"/>
              <a:t>10 место  Швейцария……..33 800</a:t>
            </a:r>
          </a:p>
          <a:p>
            <a:pPr>
              <a:lnSpc>
                <a:spcPct val="80000"/>
              </a:lnSpc>
            </a:pPr>
            <a:r>
              <a:rPr lang="ru-RU" sz="1800"/>
              <a:t>………………………………………………</a:t>
            </a:r>
          </a:p>
          <a:p>
            <a:pPr>
              <a:lnSpc>
                <a:spcPct val="80000"/>
              </a:lnSpc>
            </a:pPr>
            <a:r>
              <a:rPr lang="ru-RU" sz="1800"/>
              <a:t>81 место  Тринидад и Тобаго…10 500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hlink"/>
                </a:solidFill>
              </a:rPr>
              <a:t>82 место  Россия……………..9 800</a:t>
            </a:r>
          </a:p>
          <a:p>
            <a:pPr>
              <a:lnSpc>
                <a:spcPct val="80000"/>
              </a:lnSpc>
            </a:pPr>
            <a:r>
              <a:rPr lang="ru-RU" sz="1800"/>
              <a:t>83 место  Малайзия…………...9 700</a:t>
            </a:r>
          </a:p>
          <a:p>
            <a:pPr>
              <a:lnSpc>
                <a:spcPct val="80000"/>
              </a:lnSpc>
            </a:pPr>
            <a:r>
              <a:rPr lang="ru-RU" sz="1800"/>
              <a:t>84 место  Коста-Рика………….9 600</a:t>
            </a:r>
            <a:endParaRPr lang="en-US" sz="180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 i="1"/>
              <a:t>Источник</a:t>
            </a:r>
            <a:r>
              <a:rPr lang="ru-RU" sz="1800"/>
              <a:t>: </a:t>
            </a:r>
            <a:r>
              <a:rPr lang="ru-RU" sz="1800">
                <a:hlinkClick r:id="rId2"/>
              </a:rPr>
              <a:t>www.cia.gov</a:t>
            </a:r>
            <a:r>
              <a:rPr lang="ru-RU" sz="1800"/>
              <a:t> –ЦРУ США</a:t>
            </a:r>
            <a:endParaRPr lang="en-GB"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7696200" cy="1116013"/>
          </a:xfrm>
        </p:spPr>
        <p:txBody>
          <a:bodyPr/>
          <a:lstStyle/>
          <a:p>
            <a:r>
              <a:rPr lang="ru-RU" sz="2800" b="1" i="1">
                <a:solidFill>
                  <a:schemeClr val="hlink"/>
                </a:solidFill>
              </a:rPr>
              <a:t>Реальный и номинальный ВВП</a:t>
            </a:r>
            <a:r>
              <a:rPr lang="ru-RU" sz="2800"/>
              <a:t> </a:t>
            </a:r>
            <a:r>
              <a:rPr lang="ru-RU" sz="2800" b="1" i="1">
                <a:solidFill>
                  <a:schemeClr val="hlink"/>
                </a:solidFill>
              </a:rPr>
              <a:t>России в ценах 2000 года (млрд. руб.)</a:t>
            </a:r>
            <a:endParaRPr lang="en-GB" sz="2800" b="1" i="1">
              <a:solidFill>
                <a:schemeClr val="hlink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454525"/>
          </a:xfrm>
        </p:spPr>
        <p:txBody>
          <a:bodyPr/>
          <a:lstStyle/>
          <a:p>
            <a:r>
              <a:rPr lang="ru-RU" b="1" i="1" u="sng">
                <a:solidFill>
                  <a:schemeClr val="tx2"/>
                </a:solidFill>
              </a:rPr>
              <a:t>Реальный ВВП   Номинальный ВВП</a:t>
            </a:r>
          </a:p>
          <a:p>
            <a:r>
              <a:rPr lang="ru-RU" b="1" i="1">
                <a:solidFill>
                  <a:schemeClr val="hlink"/>
                </a:solidFill>
              </a:rPr>
              <a:t>2000</a:t>
            </a:r>
            <a:r>
              <a:rPr lang="ru-RU" b="1" i="1">
                <a:solidFill>
                  <a:schemeClr val="tx2"/>
                </a:solidFill>
              </a:rPr>
              <a:t> -  7 305,6       7 305,6</a:t>
            </a:r>
          </a:p>
          <a:p>
            <a:r>
              <a:rPr lang="ru-RU" b="1" i="1">
                <a:solidFill>
                  <a:schemeClr val="hlink"/>
                </a:solidFill>
              </a:rPr>
              <a:t>2001</a:t>
            </a:r>
            <a:r>
              <a:rPr lang="ru-RU" b="1" i="1">
                <a:solidFill>
                  <a:schemeClr val="tx2"/>
                </a:solidFill>
              </a:rPr>
              <a:t> -  7 677,6       8 952,7</a:t>
            </a:r>
          </a:p>
          <a:p>
            <a:r>
              <a:rPr lang="ru-RU" b="1" i="1">
                <a:solidFill>
                  <a:schemeClr val="hlink"/>
                </a:solidFill>
              </a:rPr>
              <a:t>2002</a:t>
            </a:r>
            <a:r>
              <a:rPr lang="ru-RU" b="1" i="1">
                <a:solidFill>
                  <a:schemeClr val="tx2"/>
                </a:solidFill>
              </a:rPr>
              <a:t> -  8 041.8       10 833,0</a:t>
            </a:r>
          </a:p>
          <a:p>
            <a:r>
              <a:rPr lang="ru-RU" b="1" i="1">
                <a:solidFill>
                  <a:schemeClr val="hlink"/>
                </a:solidFill>
              </a:rPr>
              <a:t>2003</a:t>
            </a:r>
            <a:r>
              <a:rPr lang="ru-RU" b="1" i="1">
                <a:solidFill>
                  <a:schemeClr val="tx2"/>
                </a:solidFill>
              </a:rPr>
              <a:t> – 8 632,7       13 207,1</a:t>
            </a:r>
          </a:p>
          <a:p>
            <a:r>
              <a:rPr lang="ru-RU" b="1" i="1">
                <a:solidFill>
                  <a:schemeClr val="hlink"/>
                </a:solidFill>
              </a:rPr>
              <a:t>2004</a:t>
            </a:r>
            <a:r>
              <a:rPr lang="ru-RU" b="1" i="1">
                <a:solidFill>
                  <a:schemeClr val="tx2"/>
                </a:solidFill>
              </a:rPr>
              <a:t> – 9 249,4       16 773,1</a:t>
            </a:r>
          </a:p>
          <a:p>
            <a:pPr lvl="1"/>
            <a:endParaRPr lang="ru-RU" b="1" i="1"/>
          </a:p>
          <a:p>
            <a:pPr lvl="1"/>
            <a:r>
              <a:rPr lang="ru-RU" b="1" i="1"/>
              <a:t>Оценить показатели роста за 4 года.</a:t>
            </a:r>
            <a:endParaRPr lang="en-GB" b="1" i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38200"/>
            <a:ext cx="7772400" cy="582613"/>
          </a:xfrm>
        </p:spPr>
        <p:txBody>
          <a:bodyPr/>
          <a:lstStyle/>
          <a:p>
            <a:r>
              <a:rPr lang="ru-RU" sz="3800"/>
              <a:t>10.1 Типы экономического роста </a:t>
            </a:r>
            <a:endParaRPr lang="en-GB" sz="380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b="1" i="1">
                <a:solidFill>
                  <a:schemeClr val="hlink"/>
                </a:solidFill>
              </a:rPr>
              <a:t>Производственная функция </a:t>
            </a:r>
            <a:r>
              <a:rPr lang="ru-RU" sz="2400" b="1"/>
              <a:t>количественная зависимость между  максимальным объемом выпуска (</a:t>
            </a:r>
            <a:r>
              <a:rPr lang="en-US" sz="2400" b="1"/>
              <a:t>Y) </a:t>
            </a:r>
            <a:r>
              <a:rPr lang="ru-RU" sz="2400" b="1"/>
              <a:t>и величиной используемых ресурсов</a:t>
            </a:r>
          </a:p>
          <a:p>
            <a:endParaRPr lang="ru-RU" sz="2400" b="1" i="1">
              <a:solidFill>
                <a:schemeClr val="tx2"/>
              </a:solidFill>
            </a:endParaRPr>
          </a:p>
          <a:p>
            <a:r>
              <a:rPr lang="ru-RU" sz="2400" b="1" i="1">
                <a:solidFill>
                  <a:schemeClr val="tx2"/>
                </a:solidFill>
              </a:rPr>
              <a:t>где</a:t>
            </a:r>
            <a:r>
              <a:rPr lang="ru-RU" sz="2400" b="1" i="1">
                <a:solidFill>
                  <a:schemeClr val="hlink"/>
                </a:solidFill>
              </a:rPr>
              <a:t> </a:t>
            </a:r>
          </a:p>
          <a:p>
            <a:r>
              <a:rPr lang="en-US" sz="2400" b="1" i="1">
                <a:solidFill>
                  <a:schemeClr val="hlink"/>
                </a:solidFill>
              </a:rPr>
              <a:t>Y </a:t>
            </a:r>
            <a:r>
              <a:rPr lang="en-US" sz="2400" b="1" i="1">
                <a:solidFill>
                  <a:schemeClr val="tx2"/>
                </a:solidFill>
              </a:rPr>
              <a:t>– </a:t>
            </a:r>
            <a:r>
              <a:rPr lang="ru-RU" sz="2400" b="1" i="1">
                <a:solidFill>
                  <a:schemeClr val="tx2"/>
                </a:solidFill>
              </a:rPr>
              <a:t>объем потенциального ВВП</a:t>
            </a:r>
          </a:p>
          <a:p>
            <a:r>
              <a:rPr lang="en-US" sz="2400" b="1" i="1">
                <a:solidFill>
                  <a:schemeClr val="hlink"/>
                </a:solidFill>
              </a:rPr>
              <a:t>A </a:t>
            </a:r>
            <a:r>
              <a:rPr lang="ru-RU" sz="2400" b="1" i="1">
                <a:solidFill>
                  <a:schemeClr val="tx2"/>
                </a:solidFill>
              </a:rPr>
              <a:t>– коэффициент, отражающий НТП</a:t>
            </a:r>
          </a:p>
          <a:p>
            <a:r>
              <a:rPr lang="en-US" sz="2400" b="1" i="1">
                <a:solidFill>
                  <a:schemeClr val="hlink"/>
                </a:solidFill>
              </a:rPr>
              <a:t>f(</a:t>
            </a:r>
            <a:r>
              <a:rPr lang="ru-RU" sz="2400" b="1" i="1">
                <a:solidFill>
                  <a:schemeClr val="hlink"/>
                </a:solidFill>
              </a:rPr>
              <a:t>…) </a:t>
            </a:r>
            <a:r>
              <a:rPr lang="ru-RU" sz="2400" b="1" i="1">
                <a:solidFill>
                  <a:schemeClr val="tx2"/>
                </a:solidFill>
              </a:rPr>
              <a:t>– функция</a:t>
            </a:r>
          </a:p>
          <a:p>
            <a:r>
              <a:rPr lang="en-US" sz="2400" b="1" i="1">
                <a:solidFill>
                  <a:schemeClr val="hlink"/>
                </a:solidFill>
              </a:rPr>
              <a:t>x, y, z… </a:t>
            </a:r>
            <a:r>
              <a:rPr lang="ru-RU" sz="2400" b="1" i="1">
                <a:solidFill>
                  <a:schemeClr val="tx2"/>
                </a:solidFill>
              </a:rPr>
              <a:t>– количество</a:t>
            </a:r>
            <a:r>
              <a:rPr lang="en-US" sz="2400" b="1" i="1">
                <a:solidFill>
                  <a:schemeClr val="tx2"/>
                </a:solidFill>
              </a:rPr>
              <a:t> </a:t>
            </a:r>
            <a:r>
              <a:rPr lang="ru-RU" sz="2400" b="1" i="1">
                <a:solidFill>
                  <a:schemeClr val="tx2"/>
                </a:solidFill>
              </a:rPr>
              <a:t>ресурсов в экономике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667000" y="3124200"/>
            <a:ext cx="4343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endParaRPr lang="ru-RU" sz="2800" b="1" i="1">
              <a:solidFill>
                <a:schemeClr val="hlink"/>
              </a:solidFill>
            </a:endParaRP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en-US" sz="2800" b="1" i="1">
                <a:solidFill>
                  <a:schemeClr val="hlink"/>
                </a:solidFill>
              </a:rPr>
              <a:t>Y=A f(</a:t>
            </a:r>
            <a:r>
              <a:rPr lang="ru-RU" sz="2800" b="1" i="1">
                <a:solidFill>
                  <a:schemeClr val="hlink"/>
                </a:solidFill>
              </a:rPr>
              <a:t>х,</a:t>
            </a:r>
            <a:r>
              <a:rPr lang="en-US" sz="2800" b="1" i="1">
                <a:solidFill>
                  <a:schemeClr val="hlink"/>
                </a:solidFill>
              </a:rPr>
              <a:t> </a:t>
            </a:r>
            <a:r>
              <a:rPr lang="ru-RU" sz="2800" b="1" i="1">
                <a:solidFill>
                  <a:schemeClr val="hlink"/>
                </a:solidFill>
              </a:rPr>
              <a:t>у,</a:t>
            </a:r>
            <a:r>
              <a:rPr lang="en-US" sz="2800" b="1" i="1">
                <a:solidFill>
                  <a:schemeClr val="hlink"/>
                </a:solidFill>
              </a:rPr>
              <a:t> z…)</a:t>
            </a:r>
          </a:p>
          <a:p>
            <a:pPr algn="ctr"/>
            <a:endParaRPr lang="en-GB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381</TotalTime>
  <Words>850</Words>
  <Application>Microsoft Office PowerPoint</Application>
  <PresentationFormat>Экран (4:3)</PresentationFormat>
  <Paragraphs>173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Times New Roman</vt:lpstr>
      <vt:lpstr>Wingdings</vt:lpstr>
      <vt:lpstr>Layers</vt:lpstr>
      <vt:lpstr>Microsoft Office Excel Chart</vt:lpstr>
      <vt:lpstr>ТЕМА 10 ЭКОНОМИЧЕСКИЙ РОСТ </vt:lpstr>
      <vt:lpstr>10.1 Экономический рост</vt:lpstr>
      <vt:lpstr>10.1 Экономический рост</vt:lpstr>
      <vt:lpstr>10.1 Экономический рост</vt:lpstr>
      <vt:lpstr>10.1 Показатели экономического роста</vt:lpstr>
      <vt:lpstr>Динамика номинального ВВП России (1994-2007, $ млрд)</vt:lpstr>
      <vt:lpstr>Рейтинг стран по ВВП на душу населения, $, 2004г.* </vt:lpstr>
      <vt:lpstr>Реальный и номинальный ВВП России в ценах 2000 года (млрд. руб.)</vt:lpstr>
      <vt:lpstr>10.1 Типы экономического роста </vt:lpstr>
      <vt:lpstr>10.2 Типы экономического роста </vt:lpstr>
      <vt:lpstr>Вклад нефти и газа в экономический рост России</vt:lpstr>
      <vt:lpstr>10.2 Типы экономического роста </vt:lpstr>
      <vt:lpstr>10.3 Факторы экономического роста </vt:lpstr>
      <vt:lpstr>10.3 Факторы экономического роста </vt:lpstr>
      <vt:lpstr>10.3 Факторы экономического роста </vt:lpstr>
      <vt:lpstr>10.3 Факторы экономического роста </vt:lpstr>
      <vt:lpstr>10.4 Значение экономического роста </vt:lpstr>
      <vt:lpstr>10.4 Издержки экономического роста</vt:lpstr>
      <vt:lpstr>10.4 Факторы, негативно влияющие на рост</vt:lpstr>
      <vt:lpstr>Перспективы экономического роста в России</vt:lpstr>
      <vt:lpstr>  </vt:lpstr>
      <vt:lpstr>Трудоспособное население России сокращается…</vt:lpstr>
      <vt:lpstr>Слайд 23</vt:lpstr>
      <vt:lpstr>Слайд 24</vt:lpstr>
      <vt:lpstr>Экономический рост замедляется, несмотря на повышение инвестиций в инфраструктуру…</vt:lpstr>
      <vt:lpstr>Основным фактором роста останется производительность труда…</vt:lpstr>
      <vt:lpstr>Капиталовооруженность труда почти не меняется…</vt:lpstr>
      <vt:lpstr>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41</cp:revision>
  <cp:lastPrinted>1601-01-01T00:00:00Z</cp:lastPrinted>
  <dcterms:created xsi:type="dcterms:W3CDTF">1601-01-01T00:00:00Z</dcterms:created>
  <dcterms:modified xsi:type="dcterms:W3CDTF">2012-03-06T20:04:11Z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